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notesMasterIdLst>
    <p:notesMasterId r:id="rId22"/>
  </p:notesMasterIdLst>
  <p:sldIdLst>
    <p:sldId id="256" r:id="rId2"/>
    <p:sldId id="263" r:id="rId3"/>
    <p:sldId id="258" r:id="rId4"/>
    <p:sldId id="276" r:id="rId5"/>
    <p:sldId id="273" r:id="rId6"/>
    <p:sldId id="260" r:id="rId7"/>
    <p:sldId id="272" r:id="rId8"/>
    <p:sldId id="265" r:id="rId9"/>
    <p:sldId id="279" r:id="rId10"/>
    <p:sldId id="267" r:id="rId11"/>
    <p:sldId id="281" r:id="rId12"/>
    <p:sldId id="280" r:id="rId13"/>
    <p:sldId id="278" r:id="rId14"/>
    <p:sldId id="268" r:id="rId15"/>
    <p:sldId id="282" r:id="rId16"/>
    <p:sldId id="264" r:id="rId17"/>
    <p:sldId id="275" r:id="rId18"/>
    <p:sldId id="257" r:id="rId19"/>
    <p:sldId id="277" r:id="rId20"/>
    <p:sldId id="259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43367E5D-840E-4A38-A631-C5EE6EA14FFB}">
          <p14:sldIdLst>
            <p14:sldId id="256"/>
            <p14:sldId id="263"/>
            <p14:sldId id="258"/>
          </p14:sldIdLst>
        </p14:section>
        <p14:section name="Front End" id="{E716CACE-BA1F-43CA-BDF1-9A32C460CDA4}">
          <p14:sldIdLst>
            <p14:sldId id="276"/>
            <p14:sldId id="273"/>
          </p14:sldIdLst>
        </p14:section>
        <p14:section name="Back End" id="{BEE39B67-C040-4467-82CF-1782ABC24587}">
          <p14:sldIdLst>
            <p14:sldId id="260"/>
            <p14:sldId id="272"/>
          </p14:sldIdLst>
        </p14:section>
        <p14:section name="Machine Learning" id="{44F1C982-A5BA-429C-A3FD-241216E106A3}">
          <p14:sldIdLst>
            <p14:sldId id="265"/>
            <p14:sldId id="279"/>
            <p14:sldId id="267"/>
            <p14:sldId id="281"/>
            <p14:sldId id="280"/>
            <p14:sldId id="278"/>
            <p14:sldId id="268"/>
            <p14:sldId id="282"/>
          </p14:sldIdLst>
        </p14:section>
        <p14:section name="Conclusion" id="{560C85B8-2366-4606-B116-002DA3C77537}">
          <p14:sldIdLst>
            <p14:sldId id="264"/>
            <p14:sldId id="275"/>
          </p14:sldIdLst>
        </p14:section>
        <p14:section name="Reference Slides" id="{89C03E85-AB70-440D-87A7-3188FA4DE90C}">
          <p14:sldIdLst>
            <p14:sldId id="257"/>
            <p14:sldId id="277"/>
            <p14:sldId id="25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CCCC"/>
    <a:srgbClr val="A7A59A"/>
    <a:srgbClr val="D5D5D5"/>
    <a:srgbClr val="ABABFF"/>
    <a:srgbClr val="A6A499"/>
    <a:srgbClr val="B22600"/>
    <a:srgbClr val="6666FF"/>
    <a:srgbClr val="121818"/>
    <a:srgbClr val="D57AF2"/>
    <a:srgbClr val="3FCD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406EA3E-09F4-4E55-8218-996673DBE2F9}" v="148" dt="2023-11-27T01:55:25.536"/>
    <p1510:client id="{346FABDC-9F7C-4AE3-959B-8B7206FE50D7}" v="547" dt="2023-11-27T05:09:38.004"/>
    <p1510:client id="{3EDF5F16-A3E0-41C9-839A-BA8382435693}" v="5102" dt="2023-11-27T13:13:15.293"/>
    <p1510:client id="{4BF2808F-2F9B-4829-9D30-D7912ED5DD56}" v="3927" dt="2023-11-27T03:33:59.104"/>
    <p1510:client id="{5279E69E-28E4-590F-9F18-DA30F9C593CB}" v="3" dt="2023-11-27T04:02:44.942"/>
    <p1510:client id="{6A115EBC-3F71-4D95-A7B0-5BA4BDC18288}" v="670" dt="2023-11-27T03:38:42.485"/>
    <p1510:client id="{B5DA09D3-71FA-B326-B955-46E92ECF742C}" v="56" dt="2023-11-27T01:52:16.730"/>
    <p1510:client id="{B7EDE536-17AF-86AA-445A-70320F8DF3A6}" v="295" dt="2023-11-27T04:11:50.652"/>
    <p1510:client id="{CCF1A0D9-F7F4-4825-B44B-D960CDECBEAA}" v="1" dt="2023-11-27T12:36:59.42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001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49E3D7-E0B6-478A-B89C-DD43EBDB2FE2}" type="datetimeFigureOut">
              <a:rPr lang="en-001" smtClean="0"/>
              <a:t>29/11/2023</a:t>
            </a:fld>
            <a:endParaRPr lang="en-001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001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001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001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1ECE99-5AD3-4107-A0C1-882E309FF0D6}" type="slidenum">
              <a:rPr lang="en-001" smtClean="0"/>
              <a:t>‹#›</a:t>
            </a:fld>
            <a:endParaRPr lang="en-001"/>
          </a:p>
        </p:txBody>
      </p:sp>
    </p:spTree>
    <p:extLst>
      <p:ext uri="{BB962C8B-B14F-4D97-AF65-F5344CB8AC3E}">
        <p14:creationId xmlns:p14="http://schemas.microsoft.com/office/powerpoint/2010/main" val="41394276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1ECE99-5AD3-4107-A0C1-882E309FF0D6}" type="slidenum">
              <a:rPr lang="en-001" smtClean="0"/>
              <a:t>2</a:t>
            </a:fld>
            <a:endParaRPr lang="en-001"/>
          </a:p>
        </p:txBody>
      </p:sp>
    </p:spTree>
    <p:extLst>
      <p:ext uri="{BB962C8B-B14F-4D97-AF65-F5344CB8AC3E}">
        <p14:creationId xmlns:p14="http://schemas.microsoft.com/office/powerpoint/2010/main" val="27689107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Django is the application server and authentication server</a:t>
            </a:r>
          </a:p>
          <a:p>
            <a:r>
              <a:rPr lang="en-US"/>
              <a:t>Holds authentication data and user region data	</a:t>
            </a:r>
          </a:p>
          <a:p>
            <a:r>
              <a:rPr lang="en-US"/>
              <a:t>Docker to standardize environments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1ECE99-5AD3-4107-A0C1-882E309FF0D6}" type="slidenum">
              <a:rPr lang="en-001" smtClean="0"/>
              <a:t>6</a:t>
            </a:fld>
            <a:endParaRPr lang="en-001"/>
          </a:p>
        </p:txBody>
      </p:sp>
    </p:spTree>
    <p:extLst>
      <p:ext uri="{BB962C8B-B14F-4D97-AF65-F5344CB8AC3E}">
        <p14:creationId xmlns:p14="http://schemas.microsoft.com/office/powerpoint/2010/main" val="8682921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Originally, API Endpoints and </a:t>
            </a:r>
            <a:r>
              <a:rPr lang="en-US" err="1"/>
              <a:t>Dyanamic</a:t>
            </a:r>
            <a:r>
              <a:rPr lang="en-US"/>
              <a:t> Page Generation were going to be done on two different servers connected to the same </a:t>
            </a:r>
            <a:r>
              <a:rPr lang="en-US" err="1"/>
              <a:t>url</a:t>
            </a:r>
            <a:r>
              <a:rPr lang="en-US"/>
              <a:t> via Nginx, but due to time constraints. But it made more sense to go with a more monolithic architecture given the time constraints. </a:t>
            </a:r>
          </a:p>
          <a:p>
            <a:endParaRPr lang="en-US"/>
          </a:p>
          <a:p>
            <a:r>
              <a:rPr lang="en-US"/>
              <a:t>Dynamic page generation using Django’s built in templating system’</a:t>
            </a:r>
          </a:p>
          <a:p>
            <a:endParaRPr lang="en-US"/>
          </a:p>
          <a:p>
            <a:r>
              <a:rPr lang="en-US"/>
              <a:t>Session authentication</a:t>
            </a:r>
          </a:p>
          <a:p>
            <a:r>
              <a:rPr lang="en-US"/>
              <a:t>Token authentication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1ECE99-5AD3-4107-A0C1-882E309FF0D6}" type="slidenum">
              <a:rPr lang="en-001" smtClean="0"/>
              <a:t>7</a:t>
            </a:fld>
            <a:endParaRPr lang="en-001"/>
          </a:p>
        </p:txBody>
      </p:sp>
    </p:spTree>
    <p:extLst>
      <p:ext uri="{BB962C8B-B14F-4D97-AF65-F5344CB8AC3E}">
        <p14:creationId xmlns:p14="http://schemas.microsoft.com/office/powerpoint/2010/main" val="15128244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Django’s session auth required cross forgery resource protection</a:t>
            </a:r>
          </a:p>
          <a:p>
            <a:r>
              <a:rPr lang="en-US"/>
              <a:t>Mid semester architecture changes caused by reevaluation of time and scope creep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1ECE99-5AD3-4107-A0C1-882E309FF0D6}" type="slidenum">
              <a:rPr lang="en-001" smtClean="0"/>
              <a:t>16</a:t>
            </a:fld>
            <a:endParaRPr lang="en-001"/>
          </a:p>
        </p:txBody>
      </p:sp>
    </p:spTree>
    <p:extLst>
      <p:ext uri="{BB962C8B-B14F-4D97-AF65-F5344CB8AC3E}">
        <p14:creationId xmlns:p14="http://schemas.microsoft.com/office/powerpoint/2010/main" val="1493270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A98FF8-78B4-E9FB-6ED8-742485D7AA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129CA1B-6251-104D-ECF3-809B57ABA0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DCC8C1-7A92-ADC5-FE59-C30B9360D3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3A824-1A51-4B26-AD58-A6D8E14F6C04}" type="datetimeFigureOut">
              <a:rPr lang="en-US" smtClean="0"/>
              <a:t>11/29/2023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347441-3762-B988-872D-471B62D10B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F695DA-208D-2601-6F18-EA153FFB2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077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65DE91-5042-1730-0550-AA7055364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46E7F4F-DFFC-4A66-5E6F-7A69246EFA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A08A9B-C012-85AF-17CA-AB1D410354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7E33E-8B18-4087-B112-809917729534}" type="datetimeFigureOut">
              <a:rPr lang="en-US" smtClean="0"/>
              <a:t>11/29/2023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4E7156-5237-147D-349C-E4FC9105DE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6313EA-4AE1-A931-507F-73C4324EA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9343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AC4075D-1295-F1AD-070A-AB3CA146849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7556490-6AAE-9638-10EA-9A84EEB90D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E1978D-C472-6D1D-7FB6-6CB716667E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FE419-2371-464F-8239-3959401C3561}" type="datetimeFigureOut">
              <a:rPr lang="en-US" smtClean="0"/>
              <a:t>11/29/2023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F3F3FE-59B0-B9CD-07BD-FDAE71B1A1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CA002B-5B92-56EA-4B15-B3624928A8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8574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24A137-C4A5-4073-4C2E-90467C300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846D8B-CCD1-D143-8791-5A072FBDD2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40354F-A4BB-085E-61B3-6B1A1EE499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162C4-EDD9-4389-A98B-B87ECEA2A816}" type="datetimeFigureOut">
              <a:rPr lang="en-US" smtClean="0"/>
              <a:t>11/29/2023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1111BD-66C2-C6CE-01AE-6BC3F2780F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AAEFAB-7F77-625E-63EF-E54F4EA79E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7522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11D61B-366A-977A-3DA3-29E5309CE2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B8AB0D-1B53-E185-C4D4-307C0A68D4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2BC39F-5B6F-5125-4443-C34366F436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059C3-6A89-4494-99FF-5A4D6FFD50EB}" type="datetimeFigureOut">
              <a:rPr lang="en-US" smtClean="0"/>
              <a:t>11/29/2023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07902F-70DA-106A-0F41-B593EE4A9C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15EB52-B3D8-786A-B14E-C5B379AD8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8775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7FBE8E-24FB-6F22-133B-25F1FFD91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474C35-4914-1DCE-9993-9E23323E528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AAE819-897A-9C0A-3760-B7311C96F6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7D8CDB-84CD-83C6-038B-7BEAF025A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4B2F-12DE-47F5-8894-472B206D2E1E}" type="datetimeFigureOut">
              <a:rPr lang="en-US" smtClean="0"/>
              <a:t>11/29/2023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87CAD3-702D-3C67-3DA8-323B7B56E5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550382-670C-4BBE-79EC-6AEBD7EB8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5376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583BD-8D6F-AB0F-BEAB-65C3D0FDE7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37A095-2E56-D7C4-9EC1-FD9B6805AA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0EAEB2-C6D6-4939-5620-E092BB6652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C975A63-DDD5-0DE0-7136-64B86F8B55C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83CA3AF-3286-CF8F-4CEC-E785B34AD59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69B09CD-C029-B44C-4F6C-433F98FB0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0E46F-7819-4ACF-B48B-48222C2ACC88}" type="datetimeFigureOut">
              <a:rPr lang="en-US" smtClean="0"/>
              <a:t>11/29/2023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7D0A868-B15A-7DEF-7BED-5DFE57594E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C62A32B-EBD0-2459-F746-461DB4540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5567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839545-3B84-5E30-2E07-EF150A60B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FDEC21C-10B0-6DC8-60DD-BE9F188129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F3416-4057-4DAA-829D-4CA07428D088}" type="datetimeFigureOut">
              <a:rPr lang="en-US" smtClean="0"/>
              <a:t>11/29/2023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729FFF-3020-50F0-BF07-2D4E8DF7BC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22E7C9-2770-ED32-BCB2-865616909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8416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1B164D9-ADB1-BFA8-4266-8DB0F2B645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D9284-D300-4297-87F7-E791DCC15DB1}" type="datetimeFigureOut">
              <a:rPr lang="en-US" smtClean="0"/>
              <a:t>11/29/2023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D3BEA4-F9CF-A327-2F25-44EF65486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6AA7C2-6942-FAAE-71E0-3D1DADB320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0462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6B03EB-4C36-546F-C3E3-1A2762345A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1E0577-24A7-DEAE-40D2-BA12DF18E7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B5850F-78FB-FCAB-76EC-CA8F3C3BA2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A6C484-4C1E-D6A5-AF76-7CD2640060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25BB-DA17-4BA0-B3C8-3AC3ABC827E6}" type="datetimeFigureOut">
              <a:rPr lang="en-US" smtClean="0"/>
              <a:t>11/29/2023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766CE1-B225-045A-E4C9-F040826EDA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CCEDDF-DC69-D771-57BD-E062E10838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658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D15EB-F50A-1304-2704-5F4541443F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0D7D830-6CC4-4789-368B-0C3B8724751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AFCD27-7E84-8DB8-092D-926BC8FDCF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B90835-A043-5956-B499-7476AD74C2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C4C9A-3960-41CF-A4E9-2A8FB932454B}" type="datetimeFigureOut">
              <a:rPr lang="en-US" smtClean="0"/>
              <a:t>11/29/2023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77727D-B54E-F2A1-F118-08EB4ECB47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1BBC13-6AEC-49DA-4FB7-9F1EA813CF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7710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01F5D17-4693-3E6E-04F4-A05235A681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84A08A-9EA9-4473-7DE3-D5C16E637F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86734A-E623-7022-C64F-9B21AF6A98E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BC1C18-307B-4F68-A007-B5B542270E8D}" type="datetimeFigureOut">
              <a:rPr lang="en-US" smtClean="0"/>
              <a:t>11/29/2023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43E7F2-CB31-8A7A-A925-7093E776C7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99B6CB-5EEB-46E2-928E-09B4ADD788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2329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20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9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microsoft.com/office/2007/relationships/hdphoto" Target="../media/hdphoto1.wdp"/><Relationship Id="rId9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285204-7648-5A1D-68B9-1E28F07EF2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46895" y="1297858"/>
            <a:ext cx="5518066" cy="2268559"/>
          </a:xfrm>
        </p:spPr>
        <p:txBody>
          <a:bodyPr>
            <a:normAutofit/>
          </a:bodyPr>
          <a:lstStyle/>
          <a:p>
            <a:pPr algn="l"/>
            <a:r>
              <a:rPr lang="en-US" sz="8000">
                <a:latin typeface="Artifakt Element Black" panose="020B0A03050000020004" pitchFamily="34" charset="0"/>
                <a:ea typeface="Artifakt Element Black" panose="020B0A03050000020004" pitchFamily="34" charset="0"/>
                <a:cs typeface="Posterama" panose="020B0504020200020000" pitchFamily="34" charset="0"/>
              </a:rPr>
              <a:t>Baymax</a:t>
            </a:r>
            <a:endParaRPr lang="en-001" sz="8000">
              <a:latin typeface="Artifakt Element Black" panose="020B0A03050000020004" pitchFamily="34" charset="0"/>
              <a:ea typeface="Artifakt Element Black" panose="020B0A03050000020004" pitchFamily="34" charset="0"/>
              <a:cs typeface="Posterama" panose="020B0504020200020000" pitchFamily="34" charset="0"/>
            </a:endParaRP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F54C05B0-5483-8DA2-DD2E-EED84D901AEB}"/>
              </a:ext>
            </a:extLst>
          </p:cNvPr>
          <p:cNvSpPr txBox="1">
            <a:spLocks/>
          </p:cNvSpPr>
          <p:nvPr/>
        </p:nvSpPr>
        <p:spPr>
          <a:xfrm>
            <a:off x="7708490" y="1398398"/>
            <a:ext cx="5006787" cy="4161738"/>
          </a:xfrm>
          <a:prstGeom prst="rect">
            <a:avLst/>
          </a:prstGeom>
        </p:spPr>
        <p:txBody>
          <a:bodyPr vert="horz" lIns="91440" tIns="0" rIns="91440" bIns="45720" numCol="1" rtlCol="0" anchor="b">
            <a:normAutofit/>
          </a:bodyPr>
          <a:lstStyle>
            <a:lvl1pPr marL="0" indent="0" algn="r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>
                <a:latin typeface="Artifakt Element Black" panose="020B0A03050000020004" pitchFamily="34" charset="0"/>
                <a:ea typeface="Artifakt Element Black" panose="020B0A03050000020004" pitchFamily="34" charset="0"/>
                <a:cs typeface="Ebrima" panose="02000000000000000000" pitchFamily="2" charset="0"/>
              </a:rPr>
              <a:t>Casey Colins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>
                <a:latin typeface="Artifakt Element Black" panose="020B0A03050000020004" pitchFamily="34" charset="0"/>
                <a:ea typeface="Artifakt Element Black" panose="020B0A03050000020004" pitchFamily="34" charset="0"/>
                <a:cs typeface="Ebrima" panose="02000000000000000000" pitchFamily="2" charset="0"/>
              </a:rPr>
              <a:t>Steven Dao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>
                <a:latin typeface="Artifakt Element Black" panose="020B0A03050000020004" pitchFamily="34" charset="0"/>
                <a:ea typeface="Artifakt Element Black" panose="020B0A03050000020004" pitchFamily="34" charset="0"/>
                <a:cs typeface="Ebrima" panose="02000000000000000000" pitchFamily="2" charset="0"/>
              </a:rPr>
              <a:t>Maria Hernandez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>
                <a:latin typeface="Artifakt Element Black" panose="020B0A03050000020004" pitchFamily="34" charset="0"/>
                <a:ea typeface="Artifakt Element Black" panose="020B0A03050000020004" pitchFamily="34" charset="0"/>
                <a:cs typeface="Ebrima" panose="02000000000000000000" pitchFamily="2" charset="0"/>
              </a:rPr>
              <a:t>Jordan Huff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001">
                <a:latin typeface="Artifakt Element Black" panose="020B0A03050000020004" pitchFamily="34" charset="0"/>
                <a:ea typeface="Artifakt Element Black" panose="020B0A03050000020004" pitchFamily="34" charset="0"/>
                <a:cs typeface="Ebrima" panose="02000000000000000000" pitchFamily="2" charset="0"/>
              </a:rPr>
              <a:t>Vineeth Konjeti </a:t>
            </a:r>
            <a:endParaRPr lang="en-US">
              <a:latin typeface="Artifakt Element Black" panose="020B0A03050000020004" pitchFamily="34" charset="0"/>
              <a:ea typeface="Artifakt Element Black" panose="020B0A03050000020004" pitchFamily="34" charset="0"/>
              <a:cs typeface="Ebrima" panose="02000000000000000000" pitchFamily="2" charset="0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001">
                <a:latin typeface="Artifakt Element Black" panose="020B0A03050000020004" pitchFamily="34" charset="0"/>
                <a:ea typeface="Artifakt Element Black" panose="020B0A03050000020004" pitchFamily="34" charset="0"/>
                <a:cs typeface="Ebrima" panose="02000000000000000000" pitchFamily="2" charset="0"/>
              </a:rPr>
              <a:t>Amal Sam</a:t>
            </a:r>
            <a:endParaRPr lang="en-US">
              <a:latin typeface="Artifakt Element Black" panose="020B0A03050000020004" pitchFamily="34" charset="0"/>
              <a:ea typeface="Artifakt Element Black" panose="020B0A03050000020004" pitchFamily="34" charset="0"/>
              <a:cs typeface="Ebrima" panose="02000000000000000000" pitchFamily="2" charset="0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001">
                <a:latin typeface="Artifakt Element Black" panose="020B0A03050000020004" pitchFamily="34" charset="0"/>
                <a:ea typeface="Artifakt Element Black" panose="020B0A03050000020004" pitchFamily="34" charset="0"/>
                <a:cs typeface="Ebrima" panose="02000000000000000000" pitchFamily="2" charset="0"/>
              </a:rPr>
              <a:t>Jonathan Tran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1ADADD6-0EF2-3DA7-FD92-8CC9A2DA0B2F}"/>
              </a:ext>
            </a:extLst>
          </p:cNvPr>
          <p:cNvSpPr txBox="1">
            <a:spLocks/>
          </p:cNvSpPr>
          <p:nvPr/>
        </p:nvSpPr>
        <p:spPr>
          <a:xfrm>
            <a:off x="1282871" y="3452542"/>
            <a:ext cx="9835772" cy="226855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b="1">
                <a:solidFill>
                  <a:srgbClr val="C00000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Your AI Medical Assistant</a:t>
            </a:r>
            <a:endParaRPr lang="en-001" sz="2800" b="1">
              <a:solidFill>
                <a:srgbClr val="C00000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A070735-8ED9-4B7C-E5AD-D27462B715F6}"/>
              </a:ext>
            </a:extLst>
          </p:cNvPr>
          <p:cNvCxnSpPr/>
          <p:nvPr/>
        </p:nvCxnSpPr>
        <p:spPr>
          <a:xfrm>
            <a:off x="6912077" y="560439"/>
            <a:ext cx="0" cy="5614219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2" descr="My Favorite Superhero — Acme Reporter">
            <a:extLst>
              <a:ext uri="{FF2B5EF4-FFF2-40B4-BE49-F238E27FC236}">
                <a16:creationId xmlns:a16="http://schemas.microsoft.com/office/drawing/2014/main" id="{29A5DDA6-F0DB-120D-DBE0-EBDCC6EF5A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intBrus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8268" y="2468491"/>
            <a:ext cx="875517" cy="875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52631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943ABE-E1DC-C8EA-5A7C-D9809F8A3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tifakt Element Black" panose="020B0A03050000020004" pitchFamily="34" charset="0"/>
                <a:ea typeface="Artifakt Element Black" panose="020B0A03050000020004" pitchFamily="34" charset="0"/>
              </a:rPr>
              <a:t>Machine Learning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0C8A2EF-3358-DAD1-654B-3FBAF84E3631}"/>
              </a:ext>
            </a:extLst>
          </p:cNvPr>
          <p:cNvSpPr txBox="1">
            <a:spLocks/>
          </p:cNvSpPr>
          <p:nvPr/>
        </p:nvSpPr>
        <p:spPr>
          <a:xfrm>
            <a:off x="838200" y="1287152"/>
            <a:ext cx="10515600" cy="5769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>
                <a:solidFill>
                  <a:srgbClr val="C00000"/>
                </a:solidFill>
                <a:latin typeface="Artifakt Element Black"/>
                <a:ea typeface="Artifakt Element Black" panose="020B0A03050000020004" pitchFamily="34" charset="0"/>
                <a:cs typeface="Ebrima"/>
              </a:rPr>
              <a:t>Prompt-Response Pipeline </a:t>
            </a:r>
            <a:endParaRPr lang="en-US" sz="2800" b="1">
              <a:solidFill>
                <a:srgbClr val="C00000"/>
              </a:solidFill>
              <a:latin typeface="Artifakt Element Black"/>
              <a:ea typeface="Artifakt Element Black" panose="020B0A03050000020004" pitchFamily="34" charset="0"/>
              <a:cs typeface="Ebrima" panose="02000000000000000000" pitchFamily="2" charset="0"/>
            </a:endParaRPr>
          </a:p>
        </p:txBody>
      </p:sp>
      <p:pic>
        <p:nvPicPr>
          <p:cNvPr id="8" name="Picture 4" descr="Image Details IST_38670_01143 - Minsk, Belarus - 03-27-2023. OpenAI and  ChatGPT logo. artifical chatbot system. chat bot button for web, app and  phone icon symbol. editorial vector illustration.. Minsk, Belarus -  03-27-2023.">
            <a:extLst>
              <a:ext uri="{FF2B5EF4-FFF2-40B4-BE49-F238E27FC236}">
                <a16:creationId xmlns:a16="http://schemas.microsoft.com/office/drawing/2014/main" id="{DE2D9466-18CB-755E-CCB7-7926673A4E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318"/>
          <a:stretch/>
        </p:blipFill>
        <p:spPr bwMode="auto">
          <a:xfrm>
            <a:off x="7860808" y="1690483"/>
            <a:ext cx="1468637" cy="1226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 diagram of a software application&#10;&#10;Description automatically generated">
            <a:extLst>
              <a:ext uri="{FF2B5EF4-FFF2-40B4-BE49-F238E27FC236}">
                <a16:creationId xmlns:a16="http://schemas.microsoft.com/office/drawing/2014/main" id="{89180EA6-B8C1-528B-8147-0199D8311A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9669" y="2855845"/>
            <a:ext cx="9611932" cy="3634331"/>
          </a:xfrm>
          <a:prstGeom prst="rect">
            <a:avLst/>
          </a:prstGeom>
        </p:spPr>
      </p:pic>
      <p:pic>
        <p:nvPicPr>
          <p:cNvPr id="12" name="Picture 11" descr="Computer user - icon by Adioma">
            <a:extLst>
              <a:ext uri="{FF2B5EF4-FFF2-40B4-BE49-F238E27FC236}">
                <a16:creationId xmlns:a16="http://schemas.microsoft.com/office/drawing/2014/main" id="{D17467FE-4A87-74F4-BCB8-C24BD65995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2494" y="854430"/>
            <a:ext cx="1389018" cy="1444573"/>
          </a:xfrm>
          <a:prstGeom prst="rect">
            <a:avLst/>
          </a:prstGeom>
        </p:spPr>
      </p:pic>
      <p:pic>
        <p:nvPicPr>
          <p:cNvPr id="15" name="Picture 14" descr="Doctor - Free medical icons">
            <a:extLst>
              <a:ext uri="{FF2B5EF4-FFF2-40B4-BE49-F238E27FC236}">
                <a16:creationId xmlns:a16="http://schemas.microsoft.com/office/drawing/2014/main" id="{0F0FFC72-59CC-061A-AF4B-F3FB29C63C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48286" y="415817"/>
            <a:ext cx="1090412" cy="1090412"/>
          </a:xfrm>
          <a:prstGeom prst="rect">
            <a:avLst/>
          </a:prstGeom>
        </p:spPr>
      </p:pic>
      <p:pic>
        <p:nvPicPr>
          <p:cNvPr id="16" name="Picture 15" descr="Computer user - icon by Adioma">
            <a:extLst>
              <a:ext uri="{FF2B5EF4-FFF2-40B4-BE49-F238E27FC236}">
                <a16:creationId xmlns:a16="http://schemas.microsoft.com/office/drawing/2014/main" id="{66108F20-FEDA-D4A4-A95D-525C80C523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9419629" y="854429"/>
            <a:ext cx="1367628" cy="1444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5198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DAC586-4D89-4E19-6513-49B724B7B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Calibri Light"/>
                <a:cs typeface="Calibri Light"/>
              </a:rPr>
              <a:t>Examples</a:t>
            </a:r>
            <a:endParaRPr lang="en-US"/>
          </a:p>
        </p:txBody>
      </p:sp>
      <p:pic>
        <p:nvPicPr>
          <p:cNvPr id="6" name="headache">
            <a:hlinkClick r:id="" action="ppaction://media"/>
            <a:extLst>
              <a:ext uri="{FF2B5EF4-FFF2-40B4-BE49-F238E27FC236}">
                <a16:creationId xmlns:a16="http://schemas.microsoft.com/office/drawing/2014/main" id="{61B92639-3B85-9F10-0BA2-F6B89DC0DE2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18439" y="2253041"/>
            <a:ext cx="5447769" cy="3082035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5A65CF4-F770-33CA-6CD0-0CC3FFCABD1A}"/>
              </a:ext>
            </a:extLst>
          </p:cNvPr>
          <p:cNvCxnSpPr>
            <a:cxnSpLocks/>
          </p:cNvCxnSpPr>
          <p:nvPr/>
        </p:nvCxnSpPr>
        <p:spPr>
          <a:xfrm>
            <a:off x="6096000" y="1864134"/>
            <a:ext cx="0" cy="4612167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orthopedicsurgeon">
            <a:hlinkClick r:id="" action="ppaction://media"/>
            <a:extLst>
              <a:ext uri="{FF2B5EF4-FFF2-40B4-BE49-F238E27FC236}">
                <a16:creationId xmlns:a16="http://schemas.microsoft.com/office/drawing/2014/main" id="{C3DA9249-90A1-3663-E133-3D10B07CC49C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414438" y="2252729"/>
            <a:ext cx="5394729" cy="3082344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5A505E9F-7130-F665-7ED1-6404191207BC}"/>
              </a:ext>
            </a:extLst>
          </p:cNvPr>
          <p:cNvSpPr txBox="1">
            <a:spLocks/>
          </p:cNvSpPr>
          <p:nvPr/>
        </p:nvSpPr>
        <p:spPr>
          <a:xfrm>
            <a:off x="944024" y="1364240"/>
            <a:ext cx="4021347" cy="5769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>
                <a:solidFill>
                  <a:srgbClr val="C00000"/>
                </a:solidFill>
                <a:latin typeface="Artifakt Element Black"/>
                <a:cs typeface="Ebrima"/>
              </a:rPr>
              <a:t>User from Knoxville </a:t>
            </a:r>
            <a:endParaRPr lang="en-US">
              <a:ea typeface="Calibri Light" panose="020F0302020204030204"/>
              <a:cs typeface="Calibri Light" panose="020F0302020204030204"/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B423A00-F9F2-1EAA-D4E9-9611128287F7}"/>
              </a:ext>
            </a:extLst>
          </p:cNvPr>
          <p:cNvSpPr txBox="1">
            <a:spLocks/>
          </p:cNvSpPr>
          <p:nvPr/>
        </p:nvSpPr>
        <p:spPr>
          <a:xfrm>
            <a:off x="6563017" y="1367802"/>
            <a:ext cx="4873476" cy="5769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>
                <a:solidFill>
                  <a:srgbClr val="C00000"/>
                </a:solidFill>
                <a:latin typeface="Artifakt Element Black"/>
                <a:cs typeface="Ebrima"/>
              </a:rPr>
              <a:t>User from Birmingham </a:t>
            </a:r>
            <a:endParaRPr lang="en-US" sz="2800">
              <a:solidFill>
                <a:srgbClr val="C00000"/>
              </a:solidFill>
              <a:ea typeface="Calibri Light" panose="020F0302020204030204"/>
              <a:cs typeface="Calibri Light" panose="020F03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811465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68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45439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9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>
                <p:cTn id="15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943ABE-E1DC-C8EA-5A7C-D9809F8A3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tifakt Element Black" panose="020B0A03050000020004" pitchFamily="34" charset="0"/>
                <a:ea typeface="Artifakt Element Black" panose="020B0A03050000020004" pitchFamily="34" charset="0"/>
              </a:rPr>
              <a:t>Machine Learning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0C8A2EF-3358-DAD1-654B-3FBAF84E3631}"/>
              </a:ext>
            </a:extLst>
          </p:cNvPr>
          <p:cNvSpPr txBox="1">
            <a:spLocks/>
          </p:cNvSpPr>
          <p:nvPr/>
        </p:nvSpPr>
        <p:spPr>
          <a:xfrm>
            <a:off x="838200" y="1287152"/>
            <a:ext cx="10515600" cy="5769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>
                <a:solidFill>
                  <a:srgbClr val="C00000"/>
                </a:solidFill>
                <a:latin typeface="Artifakt Element Black" panose="020B0A03050000020004" pitchFamily="34" charset="0"/>
                <a:ea typeface="Artifakt Element Black" panose="020B0A03050000020004" pitchFamily="34" charset="0"/>
                <a:cs typeface="Ebrima" panose="02000000000000000000" pitchFamily="2" charset="0"/>
              </a:rPr>
              <a:t>Core Features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C865983-2339-4ED3-960C-C719609B2E68}"/>
              </a:ext>
            </a:extLst>
          </p:cNvPr>
          <p:cNvCxnSpPr>
            <a:cxnSpLocks/>
          </p:cNvCxnSpPr>
          <p:nvPr/>
        </p:nvCxnSpPr>
        <p:spPr>
          <a:xfrm>
            <a:off x="6096000" y="1864134"/>
            <a:ext cx="0" cy="4612167"/>
          </a:xfrm>
          <a:prstGeom prst="line">
            <a:avLst/>
          </a:prstGeom>
          <a:ln w="57150">
            <a:solidFill>
              <a:srgbClr val="CCCC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5722A21-3F66-ABAF-CA7E-288AA62532FC}"/>
              </a:ext>
            </a:extLst>
          </p:cNvPr>
          <p:cNvSpPr txBox="1">
            <a:spLocks/>
          </p:cNvSpPr>
          <p:nvPr/>
        </p:nvSpPr>
        <p:spPr>
          <a:xfrm>
            <a:off x="7125696" y="3692296"/>
            <a:ext cx="3875728" cy="750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b="1">
                <a:solidFill>
                  <a:srgbClr val="C00000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ANN Input    Classification</a:t>
            </a:r>
            <a:endParaRPr lang="en-US" sz="2400"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34736971-969C-7403-CD26-78D0175E9545}"/>
              </a:ext>
            </a:extLst>
          </p:cNvPr>
          <p:cNvSpPr txBox="1">
            <a:spLocks/>
          </p:cNvSpPr>
          <p:nvPr/>
        </p:nvSpPr>
        <p:spPr>
          <a:xfrm>
            <a:off x="7302348" y="4503684"/>
            <a:ext cx="3699076" cy="21829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Directs </a:t>
            </a:r>
            <a:r>
              <a:rPr lang="en-US" sz="2000" b="1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users</a:t>
            </a:r>
            <a:r>
              <a:rPr lang="en-US" sz="200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 to </a:t>
            </a:r>
            <a:r>
              <a:rPr lang="en-US" sz="2000" b="1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specialists </a:t>
            </a:r>
            <a:r>
              <a:rPr lang="en-US" sz="200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when </a:t>
            </a:r>
            <a:r>
              <a:rPr lang="en-US" sz="2000" b="1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keyword</a:t>
            </a:r>
            <a:r>
              <a:rPr lang="en-US" sz="200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 isn’t found</a:t>
            </a:r>
            <a:endParaRPr lang="en-US" sz="2000" b="1"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  <a:p>
            <a:r>
              <a:rPr lang="en-US" sz="2000" b="1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Input</a:t>
            </a:r>
            <a:r>
              <a:rPr lang="en-US" sz="200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 user prompt</a:t>
            </a:r>
          </a:p>
          <a:p>
            <a:r>
              <a:rPr lang="en-US" sz="2000" b="1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Output</a:t>
            </a:r>
            <a:r>
              <a:rPr lang="en-US" sz="200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 medical taxonomy code </a:t>
            </a:r>
          </a:p>
          <a:p>
            <a:endParaRPr lang="en-US" sz="2000"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  <a:p>
            <a:endParaRPr lang="en-US" sz="2000"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pic>
        <p:nvPicPr>
          <p:cNvPr id="4102" name="Picture 6" descr="Data classification - Free miscellaneous icons">
            <a:extLst>
              <a:ext uri="{FF2B5EF4-FFF2-40B4-BE49-F238E27FC236}">
                <a16:creationId xmlns:a16="http://schemas.microsoft.com/office/drawing/2014/main" id="{01B693F7-20AF-E07C-ED5C-F55E160CEA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5976" y="2190444"/>
            <a:ext cx="1313354" cy="1313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 descr="Image Details IST_38670_01143 - Minsk, Belarus - 03-27-2023. OpenAI and  ChatGPT logo. artifical chatbot system. chat bot button for web, app and  phone icon symbol. editorial vector illustration.. Minsk, Belarus -  03-27-2023.">
            <a:extLst>
              <a:ext uri="{FF2B5EF4-FFF2-40B4-BE49-F238E27FC236}">
                <a16:creationId xmlns:a16="http://schemas.microsoft.com/office/drawing/2014/main" id="{E8036F86-F5A3-0F55-2AFE-CC20176C8C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318"/>
          <a:stretch/>
        </p:blipFill>
        <p:spPr bwMode="auto">
          <a:xfrm>
            <a:off x="2183948" y="1824585"/>
            <a:ext cx="2308340" cy="1885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BDE12544-9612-04CF-9483-34599AAD81F6}"/>
              </a:ext>
            </a:extLst>
          </p:cNvPr>
          <p:cNvSpPr txBox="1">
            <a:spLocks/>
          </p:cNvSpPr>
          <p:nvPr/>
        </p:nvSpPr>
        <p:spPr>
          <a:xfrm>
            <a:off x="1696873" y="3692297"/>
            <a:ext cx="3285076" cy="75042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b="1">
                <a:solidFill>
                  <a:srgbClr val="D5D5D5"/>
                </a:solidFill>
                <a:latin typeface="Ebrima"/>
                <a:ea typeface="Ebrima"/>
                <a:cs typeface="Ebrima"/>
              </a:rPr>
              <a:t>Prompt-Response Pipeline</a:t>
            </a:r>
            <a:endParaRPr lang="en-US" sz="2400" b="1">
              <a:solidFill>
                <a:srgbClr val="D5D5D5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E088338A-CD21-0357-A6AF-2C27250B00F7}"/>
              </a:ext>
            </a:extLst>
          </p:cNvPr>
          <p:cNvSpPr txBox="1">
            <a:spLocks/>
          </p:cNvSpPr>
          <p:nvPr/>
        </p:nvSpPr>
        <p:spPr>
          <a:xfrm>
            <a:off x="1497839" y="4505615"/>
            <a:ext cx="3699076" cy="197068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solidFill>
                  <a:srgbClr val="D5D5D5"/>
                </a:solidFill>
                <a:latin typeface="Ebrima"/>
                <a:ea typeface="Ebrima"/>
                <a:cs typeface="Ebrima"/>
              </a:rPr>
              <a:t>Integration of </a:t>
            </a:r>
            <a:r>
              <a:rPr lang="en-US" sz="2000" b="1">
                <a:solidFill>
                  <a:srgbClr val="D5D5D5"/>
                </a:solidFill>
                <a:latin typeface="Ebrima"/>
                <a:ea typeface="Ebrima"/>
                <a:cs typeface="Ebrima"/>
              </a:rPr>
              <a:t>ChatGPT 4</a:t>
            </a:r>
          </a:p>
          <a:p>
            <a:r>
              <a:rPr lang="en-US" sz="2000" b="1">
                <a:solidFill>
                  <a:srgbClr val="D5D5D5"/>
                </a:solidFill>
                <a:latin typeface="Ebrima"/>
                <a:ea typeface="Ebrima"/>
                <a:cs typeface="Ebrima"/>
              </a:rPr>
              <a:t>Input</a:t>
            </a:r>
            <a:r>
              <a:rPr lang="en-US" sz="2000">
                <a:solidFill>
                  <a:srgbClr val="D5D5D5"/>
                </a:solidFill>
                <a:latin typeface="Ebrima"/>
                <a:ea typeface="Ebrima"/>
                <a:cs typeface="Ebrima"/>
              </a:rPr>
              <a:t> user prompt</a:t>
            </a:r>
          </a:p>
          <a:p>
            <a:r>
              <a:rPr lang="en-US" sz="2000" b="1">
                <a:solidFill>
                  <a:srgbClr val="D5D5D5"/>
                </a:solidFill>
                <a:latin typeface="Ebrima"/>
                <a:ea typeface="Ebrima"/>
                <a:cs typeface="Ebrima"/>
              </a:rPr>
              <a:t>Output</a:t>
            </a:r>
            <a:r>
              <a:rPr lang="en-US" sz="2000">
                <a:solidFill>
                  <a:srgbClr val="D5D5D5"/>
                </a:solidFill>
                <a:latin typeface="Ebrima"/>
                <a:ea typeface="Ebrima"/>
                <a:cs typeface="Ebrima"/>
              </a:rPr>
              <a:t> medical response</a:t>
            </a:r>
          </a:p>
          <a:p>
            <a:r>
              <a:rPr lang="en-US" sz="2000">
                <a:solidFill>
                  <a:srgbClr val="D5D5D5"/>
                </a:solidFill>
                <a:latin typeface="Ebrima"/>
                <a:ea typeface="Ebrima"/>
                <a:cs typeface="Ebrima"/>
              </a:rPr>
              <a:t>Search response for </a:t>
            </a:r>
            <a:r>
              <a:rPr lang="en-US" sz="2000" b="1">
                <a:solidFill>
                  <a:srgbClr val="D5D5D5"/>
                </a:solidFill>
                <a:latin typeface="Ebrima"/>
                <a:ea typeface="Ebrima"/>
                <a:cs typeface="Ebrima"/>
              </a:rPr>
              <a:t>keywords</a:t>
            </a:r>
          </a:p>
          <a:p>
            <a:endParaRPr lang="en-US" sz="2000">
              <a:solidFill>
                <a:srgbClr val="D5D5D5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  <a:p>
            <a:endParaRPr lang="en-US" sz="2000">
              <a:solidFill>
                <a:srgbClr val="D5D5D5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353219B-5BAB-B2FF-B3D7-C33C9DE1C2A0}"/>
              </a:ext>
            </a:extLst>
          </p:cNvPr>
          <p:cNvSpPr/>
          <p:nvPr/>
        </p:nvSpPr>
        <p:spPr>
          <a:xfrm>
            <a:off x="7137231" y="1868988"/>
            <a:ext cx="3927709" cy="4612167"/>
          </a:xfrm>
          <a:prstGeom prst="rect">
            <a:avLst/>
          </a:prstGeom>
          <a:noFill/>
          <a:ln w="57150">
            <a:solidFill>
              <a:srgbClr val="B226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9433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943ABE-E1DC-C8EA-5A7C-D9809F8A3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tifakt Element Black" panose="020B0A03050000020004" pitchFamily="34" charset="0"/>
                <a:ea typeface="Artifakt Element Black" panose="020B0A03050000020004" pitchFamily="34" charset="0"/>
              </a:rPr>
              <a:t>Machine Learning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0C8A2EF-3358-DAD1-654B-3FBAF84E3631}"/>
              </a:ext>
            </a:extLst>
          </p:cNvPr>
          <p:cNvSpPr txBox="1">
            <a:spLocks/>
          </p:cNvSpPr>
          <p:nvPr/>
        </p:nvSpPr>
        <p:spPr>
          <a:xfrm>
            <a:off x="838200" y="1287152"/>
            <a:ext cx="10515600" cy="5769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>
                <a:solidFill>
                  <a:srgbClr val="C00000"/>
                </a:solidFill>
                <a:latin typeface="Artifakt Element Black" panose="020B0A03050000020004" pitchFamily="34" charset="0"/>
                <a:ea typeface="Artifakt Element Black" panose="020B0A03050000020004" pitchFamily="34" charset="0"/>
                <a:cs typeface="Ebrima" panose="02000000000000000000" pitchFamily="2" charset="0"/>
              </a:rPr>
              <a:t>Text Classification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C6992A9-39E7-89EF-7132-8162BB88BF46}"/>
              </a:ext>
            </a:extLst>
          </p:cNvPr>
          <p:cNvSpPr txBox="1"/>
          <p:nvPr/>
        </p:nvSpPr>
        <p:spPr>
          <a:xfrm>
            <a:off x="678424" y="3812121"/>
            <a:ext cx="1920240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/>
              <a:t>Keyword Search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2905C84-76FD-AE43-7D67-45454A33BB45}"/>
              </a:ext>
            </a:extLst>
          </p:cNvPr>
          <p:cNvSpPr txBox="1"/>
          <p:nvPr/>
        </p:nvSpPr>
        <p:spPr>
          <a:xfrm>
            <a:off x="5479024" y="5139620"/>
            <a:ext cx="1920240" cy="64633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/>
              <a:t>Artificial Neural Network (ANN)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98D739-B60C-000E-D479-5A7653B5FFC5}"/>
              </a:ext>
            </a:extLst>
          </p:cNvPr>
          <p:cNvSpPr txBox="1"/>
          <p:nvPr/>
        </p:nvSpPr>
        <p:spPr>
          <a:xfrm>
            <a:off x="9502384" y="2660628"/>
            <a:ext cx="1920240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/>
              <a:t>User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96E6B79-CED1-016F-6CA0-BF90292F794D}"/>
              </a:ext>
            </a:extLst>
          </p:cNvPr>
          <p:cNvSpPr txBox="1"/>
          <p:nvPr/>
        </p:nvSpPr>
        <p:spPr>
          <a:xfrm>
            <a:off x="3469884" y="3475166"/>
            <a:ext cx="1036320" cy="923330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/>
              <a:t>Is Keyword Found?</a:t>
            </a:r>
          </a:p>
        </p:txBody>
      </p:sp>
      <p:sp>
        <p:nvSpPr>
          <p:cNvPr id="17" name="Flowchart: Decision 16">
            <a:extLst>
              <a:ext uri="{FF2B5EF4-FFF2-40B4-BE49-F238E27FC236}">
                <a16:creationId xmlns:a16="http://schemas.microsoft.com/office/drawing/2014/main" id="{6216CCA7-24CF-0487-0152-84D17112772C}"/>
              </a:ext>
            </a:extLst>
          </p:cNvPr>
          <p:cNvSpPr/>
          <p:nvPr/>
        </p:nvSpPr>
        <p:spPr>
          <a:xfrm>
            <a:off x="3198104" y="3290500"/>
            <a:ext cx="1579880" cy="1412575"/>
          </a:xfrm>
          <a:prstGeom prst="flowChartDecision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CCF9DC4-4782-C8DC-E04E-13D6EEA9A1C5}"/>
              </a:ext>
            </a:extLst>
          </p:cNvPr>
          <p:cNvSpPr txBox="1"/>
          <p:nvPr/>
        </p:nvSpPr>
        <p:spPr>
          <a:xfrm>
            <a:off x="5479024" y="2653461"/>
            <a:ext cx="1920240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/>
              <a:t>Doctor Database</a:t>
            </a:r>
          </a:p>
        </p:txBody>
      </p: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5B087125-55DB-A6BC-32A5-03411E10D598}"/>
              </a:ext>
            </a:extLst>
          </p:cNvPr>
          <p:cNvCxnSpPr>
            <a:stCxn id="17" idx="0"/>
            <a:endCxn id="18" idx="1"/>
          </p:cNvCxnSpPr>
          <p:nvPr/>
        </p:nvCxnSpPr>
        <p:spPr>
          <a:xfrm rot="5400000" flipH="1" flipV="1">
            <a:off x="4507348" y="2318824"/>
            <a:ext cx="452373" cy="1490980"/>
          </a:xfrm>
          <a:prstGeom prst="bentConnector2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B06450B9-AE65-2878-AE2D-D74A7AD09C3D}"/>
              </a:ext>
            </a:extLst>
          </p:cNvPr>
          <p:cNvCxnSpPr>
            <a:cxnSpLocks/>
            <a:stCxn id="17" idx="2"/>
            <a:endCxn id="13" idx="1"/>
          </p:cNvCxnSpPr>
          <p:nvPr/>
        </p:nvCxnSpPr>
        <p:spPr>
          <a:xfrm rot="16200000" flipH="1">
            <a:off x="4353679" y="4337440"/>
            <a:ext cx="759711" cy="1490980"/>
          </a:xfrm>
          <a:prstGeom prst="bentConnector2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22AFF941-0190-475E-D7F1-B33705DD9034}"/>
              </a:ext>
            </a:extLst>
          </p:cNvPr>
          <p:cNvCxnSpPr>
            <a:cxnSpLocks/>
            <a:stCxn id="12" idx="3"/>
            <a:endCxn id="17" idx="1"/>
          </p:cNvCxnSpPr>
          <p:nvPr/>
        </p:nvCxnSpPr>
        <p:spPr>
          <a:xfrm>
            <a:off x="2598664" y="3996787"/>
            <a:ext cx="599440" cy="1"/>
          </a:xfrm>
          <a:prstGeom prst="bentConnector3">
            <a:avLst>
              <a:gd name="adj1" fmla="val 50000"/>
            </a:avLst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853413B3-B872-51EA-78EA-870288A8C138}"/>
              </a:ext>
            </a:extLst>
          </p:cNvPr>
          <p:cNvCxnSpPr>
            <a:stCxn id="13" idx="0"/>
            <a:endCxn id="18" idx="2"/>
          </p:cNvCxnSpPr>
          <p:nvPr/>
        </p:nvCxnSpPr>
        <p:spPr>
          <a:xfrm flipV="1">
            <a:off x="6439144" y="3022793"/>
            <a:ext cx="0" cy="2116827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CB979C55-A941-A1CF-536B-AD5F7AD3FED8}"/>
              </a:ext>
            </a:extLst>
          </p:cNvPr>
          <p:cNvCxnSpPr>
            <a:cxnSpLocks/>
            <a:stCxn id="18" idx="3"/>
            <a:endCxn id="14" idx="1"/>
          </p:cNvCxnSpPr>
          <p:nvPr/>
        </p:nvCxnSpPr>
        <p:spPr>
          <a:xfrm>
            <a:off x="7399264" y="2838127"/>
            <a:ext cx="2103120" cy="7167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04002373-5033-E3A4-5232-C96BC456351C}"/>
              </a:ext>
            </a:extLst>
          </p:cNvPr>
          <p:cNvSpPr txBox="1"/>
          <p:nvPr/>
        </p:nvSpPr>
        <p:spPr>
          <a:xfrm>
            <a:off x="4487479" y="2655210"/>
            <a:ext cx="477806" cy="338554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/>
              <a:t>Yes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07C0917-16B4-D6CE-4288-34B0C6696035}"/>
              </a:ext>
            </a:extLst>
          </p:cNvPr>
          <p:cNvSpPr txBox="1"/>
          <p:nvPr/>
        </p:nvSpPr>
        <p:spPr>
          <a:xfrm>
            <a:off x="4485329" y="5285815"/>
            <a:ext cx="477806" cy="338554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/>
              <a:t>No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54698364-B811-012D-3179-850711CBFFF7}"/>
              </a:ext>
            </a:extLst>
          </p:cNvPr>
          <p:cNvSpPr txBox="1"/>
          <p:nvPr/>
        </p:nvSpPr>
        <p:spPr>
          <a:xfrm>
            <a:off x="5606362" y="3842899"/>
            <a:ext cx="1665563" cy="338554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/>
              <a:t>Classification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99BF5965-59A6-5BA6-C7EB-C7B0BE3EF66D}"/>
              </a:ext>
            </a:extLst>
          </p:cNvPr>
          <p:cNvSpPr txBox="1"/>
          <p:nvPr/>
        </p:nvSpPr>
        <p:spPr>
          <a:xfrm>
            <a:off x="7970635" y="2552906"/>
            <a:ext cx="840422" cy="584775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/>
              <a:t>Local Doctors</a:t>
            </a:r>
          </a:p>
        </p:txBody>
      </p:sp>
    </p:spTree>
    <p:extLst>
      <p:ext uri="{BB962C8B-B14F-4D97-AF65-F5344CB8AC3E}">
        <p14:creationId xmlns:p14="http://schemas.microsoft.com/office/powerpoint/2010/main" val="10642344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943ABE-E1DC-C8EA-5A7C-D9809F8A3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tifakt Element Black" panose="020B0A03050000020004" pitchFamily="34" charset="0"/>
                <a:ea typeface="Artifakt Element Black" panose="020B0A03050000020004" pitchFamily="34" charset="0"/>
              </a:rPr>
              <a:t>Machine Learning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0C8A2EF-3358-DAD1-654B-3FBAF84E3631}"/>
              </a:ext>
            </a:extLst>
          </p:cNvPr>
          <p:cNvSpPr txBox="1">
            <a:spLocks/>
          </p:cNvSpPr>
          <p:nvPr/>
        </p:nvSpPr>
        <p:spPr>
          <a:xfrm>
            <a:off x="838200" y="1287152"/>
            <a:ext cx="10515600" cy="5769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>
                <a:solidFill>
                  <a:srgbClr val="C00000"/>
                </a:solidFill>
                <a:latin typeface="Artifakt Element Black" panose="020B0A03050000020004" pitchFamily="34" charset="0"/>
                <a:ea typeface="Artifakt Element Black" panose="020B0A03050000020004" pitchFamily="34" charset="0"/>
                <a:cs typeface="Ebrima" panose="02000000000000000000" pitchFamily="2" charset="0"/>
              </a:rPr>
              <a:t>Text Classification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D6FFC2-8FB3-579F-CE6D-48606B1F13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77908"/>
            <a:ext cx="10515600" cy="4351338"/>
          </a:xfrm>
        </p:spPr>
        <p:txBody>
          <a:bodyPr>
            <a:normAutofit/>
          </a:bodyPr>
          <a:lstStyle/>
          <a:p>
            <a:r>
              <a:rPr lang="en-US" sz="2400" b="1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Machine Learning Model</a:t>
            </a:r>
          </a:p>
          <a:p>
            <a:pPr lvl="1"/>
            <a:r>
              <a:rPr lang="en-US" sz="200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Artificial Neural Network (ANN) </a:t>
            </a:r>
          </a:p>
          <a:p>
            <a:pPr lvl="1"/>
            <a:r>
              <a:rPr lang="en-US" sz="200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Multi-class classification</a:t>
            </a:r>
          </a:p>
          <a:p>
            <a:pPr lvl="1"/>
            <a:endParaRPr lang="en-US" sz="2000"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  <a:p>
            <a:r>
              <a:rPr lang="en-US" sz="2400" b="1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Supervised Data</a:t>
            </a:r>
          </a:p>
          <a:p>
            <a:pPr lvl="1"/>
            <a:r>
              <a:rPr lang="en-US" sz="200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ChatGPT-generated medical questions</a:t>
            </a:r>
          </a:p>
          <a:p>
            <a:pPr lvl="1"/>
            <a:r>
              <a:rPr lang="en-US" sz="200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~2000 prompts for testing and training</a:t>
            </a:r>
          </a:p>
          <a:p>
            <a:pPr lvl="1"/>
            <a:endParaRPr lang="en-US" sz="2000"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  <a:p>
            <a:r>
              <a:rPr lang="en-US" sz="2400" b="1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Results</a:t>
            </a:r>
          </a:p>
          <a:p>
            <a:pPr lvl="1"/>
            <a:r>
              <a:rPr lang="en-US" sz="200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95.3% accuracy for 4 classes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260458C-B033-F720-8361-930CAA196464}"/>
              </a:ext>
            </a:extLst>
          </p:cNvPr>
          <p:cNvCxnSpPr>
            <a:cxnSpLocks/>
          </p:cNvCxnSpPr>
          <p:nvPr/>
        </p:nvCxnSpPr>
        <p:spPr>
          <a:xfrm>
            <a:off x="6469626" y="1962457"/>
            <a:ext cx="0" cy="4310524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AFF76557-309B-4B66-F57E-94C7438151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096125" y="2617531"/>
            <a:ext cx="4257675" cy="3000375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351576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943ABE-E1DC-C8EA-5A7C-D9809F8A3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tifakt Element Black" panose="020B0A03050000020004" pitchFamily="34" charset="0"/>
                <a:ea typeface="Artifakt Element Black" panose="020B0A03050000020004" pitchFamily="34" charset="0"/>
              </a:rPr>
              <a:t>Machine Learning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0C8A2EF-3358-DAD1-654B-3FBAF84E3631}"/>
              </a:ext>
            </a:extLst>
          </p:cNvPr>
          <p:cNvSpPr txBox="1">
            <a:spLocks/>
          </p:cNvSpPr>
          <p:nvPr/>
        </p:nvSpPr>
        <p:spPr>
          <a:xfrm>
            <a:off x="838200" y="1287152"/>
            <a:ext cx="10515600" cy="5769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>
                <a:solidFill>
                  <a:srgbClr val="C00000"/>
                </a:solidFill>
                <a:latin typeface="Artifakt Element Black" panose="020B0A03050000020004" pitchFamily="34" charset="0"/>
                <a:ea typeface="Artifakt Element Black" panose="020B0A03050000020004" pitchFamily="34" charset="0"/>
                <a:cs typeface="Ebrima" panose="02000000000000000000" pitchFamily="2" charset="0"/>
              </a:rPr>
              <a:t>Text Classification</a:t>
            </a:r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77CAC4D4-3CD8-6EDF-6E80-A07E5C2895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7832133"/>
              </p:ext>
            </p:extLst>
          </p:nvPr>
        </p:nvGraphicFramePr>
        <p:xfrm>
          <a:off x="5900677" y="2258775"/>
          <a:ext cx="6078156" cy="3156990"/>
        </p:xfrm>
        <a:graphic>
          <a:graphicData uri="http://schemas.openxmlformats.org/drawingml/2006/table">
            <a:tbl>
              <a:tblPr/>
              <a:tblGrid>
                <a:gridCol w="1090251">
                  <a:extLst>
                    <a:ext uri="{9D8B030D-6E8A-4147-A177-3AD203B41FA5}">
                      <a16:colId xmlns:a16="http://schemas.microsoft.com/office/drawing/2014/main" val="3170626983"/>
                    </a:ext>
                  </a:extLst>
                </a:gridCol>
                <a:gridCol w="1499097">
                  <a:extLst>
                    <a:ext uri="{9D8B030D-6E8A-4147-A177-3AD203B41FA5}">
                      <a16:colId xmlns:a16="http://schemas.microsoft.com/office/drawing/2014/main" val="3399087317"/>
                    </a:ext>
                  </a:extLst>
                </a:gridCol>
                <a:gridCol w="872202">
                  <a:extLst>
                    <a:ext uri="{9D8B030D-6E8A-4147-A177-3AD203B41FA5}">
                      <a16:colId xmlns:a16="http://schemas.microsoft.com/office/drawing/2014/main" val="3328391204"/>
                    </a:ext>
                  </a:extLst>
                </a:gridCol>
                <a:gridCol w="872202">
                  <a:extLst>
                    <a:ext uri="{9D8B030D-6E8A-4147-A177-3AD203B41FA5}">
                      <a16:colId xmlns:a16="http://schemas.microsoft.com/office/drawing/2014/main" val="267590433"/>
                    </a:ext>
                  </a:extLst>
                </a:gridCol>
                <a:gridCol w="872202">
                  <a:extLst>
                    <a:ext uri="{9D8B030D-6E8A-4147-A177-3AD203B41FA5}">
                      <a16:colId xmlns:a16="http://schemas.microsoft.com/office/drawing/2014/main" val="2817926354"/>
                    </a:ext>
                  </a:extLst>
                </a:gridCol>
                <a:gridCol w="872202">
                  <a:extLst>
                    <a:ext uri="{9D8B030D-6E8A-4147-A177-3AD203B41FA5}">
                      <a16:colId xmlns:a16="http://schemas.microsoft.com/office/drawing/2014/main" val="1422883334"/>
                    </a:ext>
                  </a:extLst>
                </a:gridCol>
              </a:tblGrid>
              <a:tr h="314389"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Input Prompts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2193303"/>
                  </a:ext>
                </a:extLst>
              </a:tr>
              <a:tr h="327489"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Q1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Q3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Q4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8234889"/>
                  </a:ext>
                </a:extLst>
              </a:tr>
              <a:tr h="628778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Model Prediction</a:t>
                      </a:r>
                    </a:p>
                  </a:txBody>
                  <a:tcPr marL="7620" marR="7620" marT="7620" marB="0" vert="vert27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Dermatology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73.3%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0.3%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0.2%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0.2%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63209189"/>
                  </a:ext>
                </a:extLst>
              </a:tr>
              <a:tr h="62877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Neurology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3.1%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97.2%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0.1%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0.2%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9742773"/>
                  </a:ext>
                </a:extLst>
              </a:tr>
              <a:tr h="62877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Optometry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4.0%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1.2%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99.6%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0.0%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7881071"/>
                  </a:ext>
                </a:extLst>
              </a:tr>
              <a:tr h="62877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Podiatry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19.6%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1.4%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0.1%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99.6%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9054973"/>
                  </a:ext>
                </a:extLst>
              </a:tr>
            </a:tbl>
          </a:graphicData>
        </a:graphic>
      </p:graphicFrame>
      <p:pic>
        <p:nvPicPr>
          <p:cNvPr id="21" name="Picture 20">
            <a:extLst>
              <a:ext uri="{FF2B5EF4-FFF2-40B4-BE49-F238E27FC236}">
                <a16:creationId xmlns:a16="http://schemas.microsoft.com/office/drawing/2014/main" id="{60F6A81D-ED1C-73B8-EC81-98C3ECE71A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489" y="2309791"/>
            <a:ext cx="5227877" cy="3129733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603669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943ABE-E1DC-C8EA-5A7C-D9809F8A3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tifakt Element Black" panose="020B0A03050000020004" pitchFamily="34" charset="0"/>
                <a:ea typeface="Artifakt Element Black" panose="020B0A03050000020004" pitchFamily="34" charset="0"/>
              </a:rPr>
              <a:t>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DCD90E-2A2E-608C-12AC-1E37FBD603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Working with HTTP (API Requests)</a:t>
            </a:r>
          </a:p>
          <a:p>
            <a:pPr lvl="1"/>
            <a:r>
              <a:rPr lang="en-US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Session-based Authentication Protocol over HTTP</a:t>
            </a:r>
          </a:p>
          <a:p>
            <a:pPr lvl="1"/>
            <a:endParaRPr lang="en-US"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  <a:p>
            <a:r>
              <a:rPr lang="en-US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Mid-semester Architecture Changes</a:t>
            </a:r>
          </a:p>
          <a:p>
            <a:endParaRPr lang="en-US"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  <a:p>
            <a:r>
              <a:rPr lang="en-US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Loss of NHS-LLM Model</a:t>
            </a:r>
          </a:p>
          <a:p>
            <a:endParaRPr lang="en-US"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43472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285204-7648-5A1D-68B9-1E28F07EF2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17489" y="3141345"/>
            <a:ext cx="5518066" cy="2268559"/>
          </a:xfrm>
        </p:spPr>
        <p:txBody>
          <a:bodyPr>
            <a:normAutofit/>
          </a:bodyPr>
          <a:lstStyle/>
          <a:p>
            <a:pPr algn="l"/>
            <a:r>
              <a:rPr lang="en-US" sz="4400">
                <a:latin typeface="Artifakt Element Black" panose="020B0A03050000020004" pitchFamily="34" charset="0"/>
                <a:ea typeface="Artifakt Element Black" panose="020B0A03050000020004" pitchFamily="34" charset="0"/>
                <a:cs typeface="Posterama" panose="020B0504020200020000" pitchFamily="34" charset="0"/>
              </a:rPr>
              <a:t>Baymax</a:t>
            </a:r>
            <a:endParaRPr lang="en-001" sz="4400">
              <a:latin typeface="Artifakt Element Black" panose="020B0A03050000020004" pitchFamily="34" charset="0"/>
              <a:ea typeface="Artifakt Element Black" panose="020B0A03050000020004" pitchFamily="34" charset="0"/>
              <a:cs typeface="Posterama" panose="020B0504020200020000" pitchFamily="34" charset="0"/>
            </a:endParaRP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F54C05B0-5483-8DA2-DD2E-EED84D901AEB}"/>
              </a:ext>
            </a:extLst>
          </p:cNvPr>
          <p:cNvSpPr txBox="1">
            <a:spLocks/>
          </p:cNvSpPr>
          <p:nvPr/>
        </p:nvSpPr>
        <p:spPr>
          <a:xfrm>
            <a:off x="2230714" y="1878160"/>
            <a:ext cx="7547618" cy="1864179"/>
          </a:xfrm>
          <a:prstGeom prst="rect">
            <a:avLst/>
          </a:prstGeom>
        </p:spPr>
        <p:txBody>
          <a:bodyPr vert="horz" lIns="91440" tIns="0" rIns="91440" bIns="45720" numCol="1" rtlCol="0" anchor="b">
            <a:normAutofit/>
          </a:bodyPr>
          <a:lstStyle>
            <a:lvl1pPr marL="0" indent="0" algn="r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sz="8000" b="1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Questions?</a:t>
            </a:r>
            <a:endParaRPr lang="en-001" sz="8000" b="1"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1ADADD6-0EF2-3DA7-FD92-8CC9A2DA0B2F}"/>
              </a:ext>
            </a:extLst>
          </p:cNvPr>
          <p:cNvSpPr txBox="1">
            <a:spLocks/>
          </p:cNvSpPr>
          <p:nvPr/>
        </p:nvSpPr>
        <p:spPr>
          <a:xfrm>
            <a:off x="4772322" y="5300053"/>
            <a:ext cx="9835772" cy="226855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200" b="1">
                <a:solidFill>
                  <a:srgbClr val="C00000"/>
                </a:solidFill>
                <a:latin typeface="Ebrima"/>
                <a:ea typeface="Ebrima"/>
                <a:cs typeface="Ebrima"/>
              </a:rPr>
              <a:t>Your Personal Healthcare Assistant</a:t>
            </a:r>
            <a:endParaRPr lang="en-001" sz="1200" b="1">
              <a:solidFill>
                <a:srgbClr val="C00000"/>
              </a:solidFill>
              <a:latin typeface="Ebrima"/>
              <a:ea typeface="Ebrima"/>
              <a:cs typeface="Ebrima"/>
            </a:endParaRPr>
          </a:p>
        </p:txBody>
      </p:sp>
      <p:pic>
        <p:nvPicPr>
          <p:cNvPr id="15" name="Picture 2" descr="My Favorite Superhero — Acme Reporter">
            <a:extLst>
              <a:ext uri="{FF2B5EF4-FFF2-40B4-BE49-F238E27FC236}">
                <a16:creationId xmlns:a16="http://schemas.microsoft.com/office/drawing/2014/main" id="{29A5DDA6-F0DB-120D-DBE0-EBDCC6EF5A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intBrus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2095" y="4809923"/>
            <a:ext cx="459650" cy="45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EAE536E-3A3D-8EC6-04E9-4BC906D72525}"/>
              </a:ext>
            </a:extLst>
          </p:cNvPr>
          <p:cNvCxnSpPr>
            <a:cxnSpLocks/>
          </p:cNvCxnSpPr>
          <p:nvPr/>
        </p:nvCxnSpPr>
        <p:spPr>
          <a:xfrm flipH="1">
            <a:off x="3040097" y="3894887"/>
            <a:ext cx="5928852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95325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E754C9-DCCD-46EC-ADF9-51154FA3E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tifakt Element Black" panose="020B0A03050000020004" pitchFamily="34" charset="0"/>
                <a:ea typeface="Artifakt Element Black" panose="020B0A03050000020004" pitchFamily="34" charset="0"/>
              </a:rPr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F42F6E-9D50-B2A8-9225-6490215E7B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344170" indent="-344170"/>
            <a:r>
              <a:rPr lang="en-US" sz="2400" b="1">
                <a:solidFill>
                  <a:srgbClr val="C00000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AI-Based Health Assistant:</a:t>
            </a:r>
            <a:r>
              <a:rPr lang="en-US" sz="240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 </a:t>
            </a:r>
          </a:p>
          <a:p>
            <a:pPr marL="801370" lvl="1" indent="-344170"/>
            <a:r>
              <a:rPr lang="en-US" sz="200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A specialized version of ChatGPT focused on providing health-related information</a:t>
            </a:r>
          </a:p>
          <a:p>
            <a:pPr marL="344170" indent="-344170"/>
            <a:endParaRPr lang="en-US" sz="2400"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  <a:p>
            <a:pPr marL="344170" indent="-344170"/>
            <a:r>
              <a:rPr lang="en-US" sz="2400" b="1">
                <a:solidFill>
                  <a:srgbClr val="C00000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General Health Advice:</a:t>
            </a:r>
            <a:endParaRPr lang="en-US" sz="2400"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  <a:p>
            <a:pPr marL="801370" lvl="1" indent="-344170"/>
            <a:r>
              <a:rPr lang="en-US" sz="200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Capable of offering general guidance on health and wellness topics (not a substitute for professional medical care)</a:t>
            </a:r>
          </a:p>
          <a:p>
            <a:pPr marL="344170" indent="-344170"/>
            <a:endParaRPr lang="en-US" sz="2400"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  <a:p>
            <a:pPr marL="344170" indent="-344170"/>
            <a:r>
              <a:rPr lang="en-US" sz="2400" b="1">
                <a:solidFill>
                  <a:srgbClr val="C00000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Referral to Medical Professionals:</a:t>
            </a:r>
            <a:r>
              <a:rPr lang="en-US" sz="2400">
                <a:solidFill>
                  <a:srgbClr val="C00000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 </a:t>
            </a:r>
          </a:p>
          <a:p>
            <a:pPr marL="801370" lvl="1" indent="-344170"/>
            <a:r>
              <a:rPr lang="en-US" sz="200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Ability to direct users to appropriate healthcare providers based on the user's region</a:t>
            </a:r>
          </a:p>
          <a:p>
            <a:pPr marL="344170" indent="-344170"/>
            <a:endParaRPr lang="en-US" sz="2400"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  <a:p>
            <a:pPr marL="344170" indent="-344170"/>
            <a:r>
              <a:rPr lang="en-US" sz="2400" b="1">
                <a:solidFill>
                  <a:srgbClr val="C00000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Accessible and User-Friendly:</a:t>
            </a:r>
          </a:p>
          <a:p>
            <a:pPr marL="801370" lvl="1" indent="-344170"/>
            <a:r>
              <a:rPr lang="en-US" sz="200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Designed to be easy to use, providing clear and understandable health information</a:t>
            </a:r>
          </a:p>
        </p:txBody>
      </p:sp>
    </p:spTree>
    <p:extLst>
      <p:ext uri="{BB962C8B-B14F-4D97-AF65-F5344CB8AC3E}">
        <p14:creationId xmlns:p14="http://schemas.microsoft.com/office/powerpoint/2010/main" val="41076361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943ABE-E1DC-C8EA-5A7C-D9809F8A3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tifakt Element Black" panose="020B0A03050000020004" pitchFamily="34" charset="0"/>
                <a:ea typeface="Artifakt Element Black" panose="020B0A03050000020004" pitchFamily="34" charset="0"/>
              </a:rPr>
              <a:t>Machine Learning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0C8A2EF-3358-DAD1-654B-3FBAF84E3631}"/>
              </a:ext>
            </a:extLst>
          </p:cNvPr>
          <p:cNvSpPr txBox="1">
            <a:spLocks/>
          </p:cNvSpPr>
          <p:nvPr/>
        </p:nvSpPr>
        <p:spPr>
          <a:xfrm>
            <a:off x="838200" y="1287152"/>
            <a:ext cx="10515600" cy="5769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>
                <a:solidFill>
                  <a:srgbClr val="C00000"/>
                </a:solidFill>
                <a:latin typeface="Artifakt Element Black" panose="020B0A03050000020004" pitchFamily="34" charset="0"/>
                <a:ea typeface="Artifakt Element Black" panose="020B0A03050000020004" pitchFamily="34" charset="0"/>
                <a:cs typeface="Ebrima" panose="02000000000000000000" pitchFamily="2" charset="0"/>
              </a:rPr>
              <a:t>LLM Integration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B3C1FC-571E-DB03-3575-BF512BE23DEA}"/>
              </a:ext>
            </a:extLst>
          </p:cNvPr>
          <p:cNvSpPr txBox="1"/>
          <p:nvPr/>
        </p:nvSpPr>
        <p:spPr>
          <a:xfrm>
            <a:off x="-106678" y="3627850"/>
            <a:ext cx="2941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User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742FB6-C67D-9A1D-7B7A-9FAF819178F9}"/>
              </a:ext>
            </a:extLst>
          </p:cNvPr>
          <p:cNvSpPr txBox="1"/>
          <p:nvPr/>
        </p:nvSpPr>
        <p:spPr>
          <a:xfrm>
            <a:off x="7566662" y="2681666"/>
            <a:ext cx="2941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Doctors Database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0821AA-F8F4-B93B-6BB9-6BFE56187EDC}"/>
              </a:ext>
            </a:extLst>
          </p:cNvPr>
          <p:cNvSpPr txBox="1"/>
          <p:nvPr/>
        </p:nvSpPr>
        <p:spPr>
          <a:xfrm>
            <a:off x="3154682" y="2651347"/>
            <a:ext cx="2941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ChatGPT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8DBE4C1-2AC9-2EEC-5EC7-4740F8B53CFF}"/>
              </a:ext>
            </a:extLst>
          </p:cNvPr>
          <p:cNvSpPr txBox="1"/>
          <p:nvPr/>
        </p:nvSpPr>
        <p:spPr>
          <a:xfrm>
            <a:off x="1169671" y="2828306"/>
            <a:ext cx="2941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Prompt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425FBCD-5485-D2AD-3CD9-496FA9C86C96}"/>
              </a:ext>
            </a:extLst>
          </p:cNvPr>
          <p:cNvSpPr txBox="1"/>
          <p:nvPr/>
        </p:nvSpPr>
        <p:spPr>
          <a:xfrm>
            <a:off x="3769993" y="3231701"/>
            <a:ext cx="2125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Response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1D210C9-625A-A719-8016-7E698B1C8B71}"/>
              </a:ext>
            </a:extLst>
          </p:cNvPr>
          <p:cNvSpPr txBox="1"/>
          <p:nvPr/>
        </p:nvSpPr>
        <p:spPr>
          <a:xfrm>
            <a:off x="5694048" y="3955964"/>
            <a:ext cx="2941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Doctor Search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2B2EA37-65F6-BF0D-60F6-C930B14BB264}"/>
              </a:ext>
            </a:extLst>
          </p:cNvPr>
          <p:cNvSpPr txBox="1"/>
          <p:nvPr/>
        </p:nvSpPr>
        <p:spPr>
          <a:xfrm>
            <a:off x="2674618" y="3807892"/>
            <a:ext cx="2941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Location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9481CA1-6AE5-D4AF-9A96-AE550335BB5F}"/>
              </a:ext>
            </a:extLst>
          </p:cNvPr>
          <p:cNvSpPr txBox="1"/>
          <p:nvPr/>
        </p:nvSpPr>
        <p:spPr>
          <a:xfrm>
            <a:off x="3182271" y="5062524"/>
            <a:ext cx="2941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List of Doctors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5A3D963-7A3B-BF59-1885-C608DA8D5DF5}"/>
              </a:ext>
            </a:extLst>
          </p:cNvPr>
          <p:cNvSpPr txBox="1"/>
          <p:nvPr/>
        </p:nvSpPr>
        <p:spPr>
          <a:xfrm>
            <a:off x="8056462" y="3474358"/>
            <a:ext cx="2125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Keywords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20C1466-1A7E-D376-3560-C7EDBF15A495}"/>
              </a:ext>
            </a:extLst>
          </p:cNvPr>
          <p:cNvCxnSpPr>
            <a:cxnSpLocks/>
            <a:stCxn id="6" idx="0"/>
          </p:cNvCxnSpPr>
          <p:nvPr/>
        </p:nvCxnSpPr>
        <p:spPr>
          <a:xfrm flipV="1">
            <a:off x="1363982" y="3001752"/>
            <a:ext cx="2552698" cy="6260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33B809B-D633-E9B3-3EEF-BE2EF449FB45}"/>
              </a:ext>
            </a:extLst>
          </p:cNvPr>
          <p:cNvCxnSpPr>
            <a:cxnSpLocks/>
          </p:cNvCxnSpPr>
          <p:nvPr/>
        </p:nvCxnSpPr>
        <p:spPr>
          <a:xfrm>
            <a:off x="5052058" y="3091967"/>
            <a:ext cx="1127761" cy="7310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FCDEBDE-CE3C-28FB-480F-38E05698E611}"/>
              </a:ext>
            </a:extLst>
          </p:cNvPr>
          <p:cNvCxnSpPr>
            <a:cxnSpLocks/>
          </p:cNvCxnSpPr>
          <p:nvPr/>
        </p:nvCxnSpPr>
        <p:spPr>
          <a:xfrm flipH="1">
            <a:off x="2299339" y="3181794"/>
            <a:ext cx="2326003" cy="5851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9BC28C1-A3DE-2F77-DA9E-BAF2C35BABE1}"/>
              </a:ext>
            </a:extLst>
          </p:cNvPr>
          <p:cNvCxnSpPr>
            <a:cxnSpLocks/>
          </p:cNvCxnSpPr>
          <p:nvPr/>
        </p:nvCxnSpPr>
        <p:spPr>
          <a:xfrm>
            <a:off x="2067880" y="3977404"/>
            <a:ext cx="4111939" cy="2197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B991416-C44B-14B6-3222-FC4A37468E5A}"/>
              </a:ext>
            </a:extLst>
          </p:cNvPr>
          <p:cNvCxnSpPr>
            <a:cxnSpLocks/>
          </p:cNvCxnSpPr>
          <p:nvPr/>
        </p:nvCxnSpPr>
        <p:spPr>
          <a:xfrm flipH="1">
            <a:off x="4343400" y="4546689"/>
            <a:ext cx="2712720" cy="411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79DAEEAC-FA8A-D87F-5D10-92AC653DEB7B}"/>
              </a:ext>
            </a:extLst>
          </p:cNvPr>
          <p:cNvCxnSpPr>
            <a:cxnSpLocks/>
          </p:cNvCxnSpPr>
          <p:nvPr/>
        </p:nvCxnSpPr>
        <p:spPr>
          <a:xfrm flipH="1" flipV="1">
            <a:off x="1363982" y="4197135"/>
            <a:ext cx="2979418" cy="8484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ED71D58C-AF17-4405-8A96-2A168156F59F}"/>
              </a:ext>
            </a:extLst>
          </p:cNvPr>
          <p:cNvCxnSpPr>
            <a:cxnSpLocks/>
          </p:cNvCxnSpPr>
          <p:nvPr/>
        </p:nvCxnSpPr>
        <p:spPr>
          <a:xfrm flipH="1">
            <a:off x="7833354" y="3227000"/>
            <a:ext cx="1127761" cy="7289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40534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E754C9-DCCD-46EC-ADF9-51154FA3E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tifakt Element Black" panose="020B0A03050000020004" pitchFamily="34" charset="0"/>
                <a:ea typeface="Artifakt Element Black" panose="020B0A03050000020004" pitchFamily="34" charset="0"/>
              </a:rPr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F42F6E-9D50-B2A8-9225-6490215E7B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02848" y="4453931"/>
            <a:ext cx="2858729" cy="75042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400" b="1">
                <a:solidFill>
                  <a:srgbClr val="C00000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Powered by       A.I.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275C634-A863-89AF-38F7-592C6164D1DB}"/>
              </a:ext>
            </a:extLst>
          </p:cNvPr>
          <p:cNvSpPr txBox="1">
            <a:spLocks/>
          </p:cNvSpPr>
          <p:nvPr/>
        </p:nvSpPr>
        <p:spPr>
          <a:xfrm>
            <a:off x="3202847" y="5202512"/>
            <a:ext cx="2858729" cy="6599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 Integrated ChatGPT 4 responses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5B993ED-29CA-809E-7795-E17D3B223A13}"/>
              </a:ext>
            </a:extLst>
          </p:cNvPr>
          <p:cNvSpPr txBox="1">
            <a:spLocks/>
          </p:cNvSpPr>
          <p:nvPr/>
        </p:nvSpPr>
        <p:spPr>
          <a:xfrm>
            <a:off x="243344" y="4453931"/>
            <a:ext cx="2858729" cy="750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b="1">
                <a:solidFill>
                  <a:srgbClr val="C00000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Healthcare Chatbot</a:t>
            </a:r>
            <a:endParaRPr lang="en-US" sz="2400"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820D444-AC57-4E41-2EA7-3FF0F7D4F6BD}"/>
              </a:ext>
            </a:extLst>
          </p:cNvPr>
          <p:cNvSpPr txBox="1">
            <a:spLocks/>
          </p:cNvSpPr>
          <p:nvPr/>
        </p:nvSpPr>
        <p:spPr>
          <a:xfrm>
            <a:off x="243343" y="5202512"/>
            <a:ext cx="2858729" cy="6599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General guidance on health and wellness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96BD43B-5D28-DD4F-952D-989390B7B8CE}"/>
              </a:ext>
            </a:extLst>
          </p:cNvPr>
          <p:cNvSpPr txBox="1">
            <a:spLocks/>
          </p:cNvSpPr>
          <p:nvPr/>
        </p:nvSpPr>
        <p:spPr>
          <a:xfrm>
            <a:off x="6162351" y="4453931"/>
            <a:ext cx="2858729" cy="750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b="1">
                <a:solidFill>
                  <a:srgbClr val="C00000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Referral to Professionals</a:t>
            </a:r>
            <a:endParaRPr lang="en-US" sz="2400"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E594FAB-55A7-648D-3E18-72DABC5CF550}"/>
              </a:ext>
            </a:extLst>
          </p:cNvPr>
          <p:cNvSpPr txBox="1">
            <a:spLocks/>
          </p:cNvSpPr>
          <p:nvPr/>
        </p:nvSpPr>
        <p:spPr>
          <a:xfrm>
            <a:off x="6162350" y="5202512"/>
            <a:ext cx="2858729" cy="6599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Location-based doctor referrals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8D82A8E-C927-9915-0163-CFCA3B0333E2}"/>
              </a:ext>
            </a:extLst>
          </p:cNvPr>
          <p:cNvSpPr txBox="1">
            <a:spLocks/>
          </p:cNvSpPr>
          <p:nvPr/>
        </p:nvSpPr>
        <p:spPr>
          <a:xfrm>
            <a:off x="9121853" y="4458232"/>
            <a:ext cx="2858729" cy="750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b="1">
                <a:solidFill>
                  <a:srgbClr val="C00000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User Friendly Design</a:t>
            </a:r>
            <a:endParaRPr lang="en-US" sz="2400"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772C187-4202-E49F-342E-885EDA49F62B}"/>
              </a:ext>
            </a:extLst>
          </p:cNvPr>
          <p:cNvSpPr txBox="1">
            <a:spLocks/>
          </p:cNvSpPr>
          <p:nvPr/>
        </p:nvSpPr>
        <p:spPr>
          <a:xfrm>
            <a:off x="9121852" y="5206813"/>
            <a:ext cx="2858729" cy="6599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Focus on ease of use and accessibility</a:t>
            </a:r>
          </a:p>
        </p:txBody>
      </p:sp>
      <p:pic>
        <p:nvPicPr>
          <p:cNvPr id="2050" name="Picture 2" descr="My Favorite Superhero — Acme Reporter">
            <a:extLst>
              <a:ext uri="{FF2B5EF4-FFF2-40B4-BE49-F238E27FC236}">
                <a16:creationId xmlns:a16="http://schemas.microsoft.com/office/drawing/2014/main" id="{4EEDC775-31E0-5F31-E7A2-0129C7976B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aintBrus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321" y="2654502"/>
            <a:ext cx="1700561" cy="1700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hatbot icon PNG and SVG Vector Free Download">
            <a:extLst>
              <a:ext uri="{FF2B5EF4-FFF2-40B4-BE49-F238E27FC236}">
                <a16:creationId xmlns:a16="http://schemas.microsoft.com/office/drawing/2014/main" id="{7DBA27A5-277B-EA8A-9CC0-D420EFB4B2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3669" y="2175412"/>
            <a:ext cx="697629" cy="682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D001C79-1C6D-7A0A-D73C-A4041F66AC9F}"/>
              </a:ext>
            </a:extLst>
          </p:cNvPr>
          <p:cNvSpPr/>
          <p:nvPr/>
        </p:nvSpPr>
        <p:spPr>
          <a:xfrm>
            <a:off x="2183991" y="2392844"/>
            <a:ext cx="422787" cy="2830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4" name="Picture 6" descr="Healthcare Icons - Free SVG &amp; PNG Healthcare Images - Noun Project">
            <a:extLst>
              <a:ext uri="{FF2B5EF4-FFF2-40B4-BE49-F238E27FC236}">
                <a16:creationId xmlns:a16="http://schemas.microsoft.com/office/drawing/2014/main" id="{621C59C0-5805-3A68-6D42-F9AC655391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250684" y="2393063"/>
            <a:ext cx="282333" cy="282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Machine learning - Free electronics icons">
            <a:extLst>
              <a:ext uri="{FF2B5EF4-FFF2-40B4-BE49-F238E27FC236}">
                <a16:creationId xmlns:a16="http://schemas.microsoft.com/office/drawing/2014/main" id="{5581B1E2-0B1C-5A00-FD32-AD14867B05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5966" y="2534367"/>
            <a:ext cx="1612490" cy="1612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Doctor Icon Images – Browse 1,065,179 Stock Photos, Vectors, and Video |  Adobe Stock">
            <a:extLst>
              <a:ext uri="{FF2B5EF4-FFF2-40B4-BE49-F238E27FC236}">
                <a16:creationId xmlns:a16="http://schemas.microsoft.com/office/drawing/2014/main" id="{CE40B64B-4F0A-835A-C77F-16413C7607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3838" y="2446296"/>
            <a:ext cx="1700561" cy="1700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User-Friendly Icons - Free SVG &amp; PNG User-Friendly Images - Noun Project">
            <a:extLst>
              <a:ext uri="{FF2B5EF4-FFF2-40B4-BE49-F238E27FC236}">
                <a16:creationId xmlns:a16="http://schemas.microsoft.com/office/drawing/2014/main" id="{FF659F61-CAE1-0597-B4D6-5EF2910F0C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0699" y="2246999"/>
            <a:ext cx="1792544" cy="1792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5E2248B3-1F89-DF9A-59D4-470E592120A2}"/>
              </a:ext>
            </a:extLst>
          </p:cNvPr>
          <p:cNvSpPr txBox="1">
            <a:spLocks/>
          </p:cNvSpPr>
          <p:nvPr/>
        </p:nvSpPr>
        <p:spPr>
          <a:xfrm>
            <a:off x="838200" y="1287152"/>
            <a:ext cx="10515600" cy="5769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>
                <a:solidFill>
                  <a:srgbClr val="C00000"/>
                </a:solidFill>
                <a:latin typeface="Artifakt Element Black" panose="020B0A03050000020004" pitchFamily="34" charset="0"/>
                <a:ea typeface="Artifakt Element Black" panose="020B0A03050000020004" pitchFamily="34" charset="0"/>
                <a:cs typeface="Ebrima" panose="02000000000000000000" pitchFamily="2" charset="0"/>
              </a:rPr>
              <a:t>The Product</a:t>
            </a:r>
          </a:p>
        </p:txBody>
      </p:sp>
    </p:spTree>
    <p:extLst>
      <p:ext uri="{BB962C8B-B14F-4D97-AF65-F5344CB8AC3E}">
        <p14:creationId xmlns:p14="http://schemas.microsoft.com/office/powerpoint/2010/main" val="15351693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943ABE-E1DC-C8EA-5A7C-D9809F8A3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tifakt Element Black" panose="020B0A03050000020004" pitchFamily="34" charset="0"/>
                <a:ea typeface="Artifakt Element Black" panose="020B0A03050000020004" pitchFamily="34" charset="0"/>
              </a:rPr>
              <a:t>Front-End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DCD90E-2A2E-608C-12AC-1E37FBD603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b="1">
                <a:latin typeface="Ebrima"/>
                <a:ea typeface="Ebrima"/>
                <a:cs typeface="Ebrima"/>
              </a:rPr>
              <a:t>Page Layout</a:t>
            </a:r>
            <a:endParaRPr lang="en-US" b="1"/>
          </a:p>
          <a:p>
            <a:r>
              <a:rPr lang="en-US" sz="2400">
                <a:latin typeface="Ebrima"/>
                <a:ea typeface="Ebrima"/>
                <a:cs typeface="Ebrima"/>
              </a:rPr>
              <a:t>Specific pages</a:t>
            </a:r>
            <a:endParaRPr lang="en-US" sz="2400" b="1">
              <a:latin typeface="Ebrima"/>
              <a:ea typeface="Ebrima"/>
              <a:cs typeface="Ebrima"/>
            </a:endParaRPr>
          </a:p>
          <a:p>
            <a:r>
              <a:rPr lang="en-US" sz="2400">
                <a:latin typeface="Ebrima"/>
                <a:ea typeface="Ebrima"/>
                <a:cs typeface="Ebrima"/>
              </a:rPr>
              <a:t>Buttons</a:t>
            </a:r>
          </a:p>
          <a:p>
            <a:r>
              <a:rPr lang="en-US" sz="2400">
                <a:latin typeface="Ebrima"/>
                <a:ea typeface="Ebrima"/>
                <a:cs typeface="Ebrima"/>
              </a:rPr>
              <a:t>User accessibility</a:t>
            </a:r>
          </a:p>
          <a:p>
            <a:pPr marL="0" indent="0">
              <a:buNone/>
            </a:pPr>
            <a:r>
              <a:rPr lang="en-US" b="1">
                <a:latin typeface="Ebrima"/>
                <a:ea typeface="Ebrima"/>
                <a:cs typeface="Ebrima"/>
              </a:rPr>
              <a:t>How we made it look pretty</a:t>
            </a:r>
          </a:p>
          <a:p>
            <a:r>
              <a:rPr lang="en-US" sz="2400">
                <a:latin typeface="Ebrima"/>
                <a:ea typeface="Ebrima"/>
                <a:cs typeface="Ebrima"/>
              </a:rPr>
              <a:t>CSS</a:t>
            </a:r>
            <a:endParaRPr lang="en-US" sz="2400" b="1"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  <a:p>
            <a:endParaRPr lang="en-US" sz="2400"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  <a:p>
            <a:endParaRPr lang="en-US"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13726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943ABE-E1DC-C8EA-5A7C-D9809F8A3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tifakt Element Black" panose="020B0A03050000020004" pitchFamily="34" charset="0"/>
                <a:ea typeface="Artifakt Element Black" panose="020B0A03050000020004" pitchFamily="34" charset="0"/>
              </a:rPr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DCD90E-2A2E-608C-12AC-1E37FBD603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90296"/>
            <a:ext cx="10515600" cy="4173312"/>
          </a:xfrm>
        </p:spPr>
        <p:txBody>
          <a:bodyPr/>
          <a:lstStyle/>
          <a:p>
            <a:r>
              <a:rPr lang="en-US" b="1">
                <a:solidFill>
                  <a:srgbClr val="C00000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Navigating Complex Medical Information </a:t>
            </a:r>
            <a:r>
              <a:rPr lang="en-US">
                <a:solidFill>
                  <a:srgbClr val="C00000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– </a:t>
            </a:r>
            <a:r>
              <a:rPr lang="en-US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Too much complex data for the average person to understand</a:t>
            </a:r>
          </a:p>
          <a:p>
            <a:endParaRPr lang="en-US"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  <a:p>
            <a:r>
              <a:rPr lang="en-US" b="1">
                <a:solidFill>
                  <a:srgbClr val="C00000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Initial Health Consultation Hesitancy </a:t>
            </a:r>
            <a:r>
              <a:rPr lang="en-US">
                <a:solidFill>
                  <a:srgbClr val="C00000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– </a:t>
            </a:r>
            <a:r>
              <a:rPr lang="en-US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People are hesitant to ask for help</a:t>
            </a:r>
          </a:p>
          <a:p>
            <a:endParaRPr lang="en-US"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  <a:p>
            <a:r>
              <a:rPr lang="en-US" b="1">
                <a:solidFill>
                  <a:srgbClr val="C00000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Personalized Health Information Search </a:t>
            </a:r>
            <a:r>
              <a:rPr lang="en-US">
                <a:solidFill>
                  <a:srgbClr val="C00000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– </a:t>
            </a:r>
            <a:r>
              <a:rPr lang="en-US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Challenges in finding specific information relevant to personal health needs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5C265A1-2D0F-B2FF-8BA1-5AD5C08FAA55}"/>
              </a:ext>
            </a:extLst>
          </p:cNvPr>
          <p:cNvSpPr txBox="1">
            <a:spLocks/>
          </p:cNvSpPr>
          <p:nvPr/>
        </p:nvSpPr>
        <p:spPr>
          <a:xfrm>
            <a:off x="838200" y="1287152"/>
            <a:ext cx="10515600" cy="5769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>
                <a:solidFill>
                  <a:srgbClr val="C00000"/>
                </a:solidFill>
                <a:latin typeface="Artifakt Element Black" panose="020B0A03050000020004" pitchFamily="34" charset="0"/>
                <a:ea typeface="Artifakt Element Black" panose="020B0A03050000020004" pitchFamily="34" charset="0"/>
                <a:cs typeface="Ebrima" panose="02000000000000000000" pitchFamily="2" charset="0"/>
              </a:rPr>
              <a:t>The Purpose</a:t>
            </a:r>
          </a:p>
        </p:txBody>
      </p:sp>
    </p:spTree>
    <p:extLst>
      <p:ext uri="{BB962C8B-B14F-4D97-AF65-F5344CB8AC3E}">
        <p14:creationId xmlns:p14="http://schemas.microsoft.com/office/powerpoint/2010/main" val="2879885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943ABE-E1DC-C8EA-5A7C-D9809F8A3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tifakt Element Black" panose="020B0A03050000020004" pitchFamily="34" charset="0"/>
                <a:ea typeface="Artifakt Element Black" panose="020B0A03050000020004" pitchFamily="34" charset="0"/>
              </a:rPr>
              <a:t>Front-End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243D108-1B44-F396-E6A8-9DDE6F24081E}"/>
              </a:ext>
            </a:extLst>
          </p:cNvPr>
          <p:cNvSpPr txBox="1">
            <a:spLocks/>
          </p:cNvSpPr>
          <p:nvPr/>
        </p:nvSpPr>
        <p:spPr>
          <a:xfrm>
            <a:off x="838200" y="1287152"/>
            <a:ext cx="10515600" cy="5769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>
                <a:solidFill>
                  <a:srgbClr val="C00000"/>
                </a:solidFill>
                <a:latin typeface="Artifakt Element Black" panose="020B0A03050000020004" pitchFamily="34" charset="0"/>
                <a:ea typeface="Artifakt Element Black" panose="020B0A03050000020004" pitchFamily="34" charset="0"/>
                <a:cs typeface="Ebrima" panose="02000000000000000000" pitchFamily="2" charset="0"/>
              </a:rPr>
              <a:t>Page Layout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44F06B5-65E2-A7E2-43C9-56001724938E}"/>
              </a:ext>
            </a:extLst>
          </p:cNvPr>
          <p:cNvCxnSpPr>
            <a:cxnSpLocks/>
          </p:cNvCxnSpPr>
          <p:nvPr/>
        </p:nvCxnSpPr>
        <p:spPr>
          <a:xfrm>
            <a:off x="3953456" y="2086896"/>
            <a:ext cx="0" cy="3841955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A4FFD77-5391-CE67-E932-C58F95C2C351}"/>
              </a:ext>
            </a:extLst>
          </p:cNvPr>
          <p:cNvCxnSpPr>
            <a:cxnSpLocks/>
          </p:cNvCxnSpPr>
          <p:nvPr/>
        </p:nvCxnSpPr>
        <p:spPr>
          <a:xfrm>
            <a:off x="8030906" y="2039032"/>
            <a:ext cx="0" cy="3942735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498871E-C228-163B-4CDD-C8E7A975564E}"/>
              </a:ext>
            </a:extLst>
          </p:cNvPr>
          <p:cNvSpPr txBox="1"/>
          <p:nvPr/>
        </p:nvSpPr>
        <p:spPr>
          <a:xfrm>
            <a:off x="75513" y="3977545"/>
            <a:ext cx="3661833" cy="200054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>
                <a:latin typeface="Ebrima"/>
                <a:ea typeface="Ebrima"/>
                <a:cs typeface="Ebrima"/>
              </a:rPr>
              <a:t>Chat Page</a:t>
            </a:r>
          </a:p>
          <a:p>
            <a:pPr marL="457200" indent="-457200">
              <a:buFont typeface="Arial"/>
              <a:buChar char="•"/>
            </a:pPr>
            <a:r>
              <a:rPr lang="en-US" sz="2400">
                <a:latin typeface="Ebrima"/>
                <a:ea typeface="Ebrima"/>
                <a:cs typeface="Ebrima"/>
              </a:rPr>
              <a:t>Communicate with the AI</a:t>
            </a:r>
          </a:p>
          <a:p>
            <a:pPr marL="457200" indent="-457200">
              <a:buFont typeface="Arial"/>
              <a:buChar char="•"/>
            </a:pPr>
            <a:r>
              <a:rPr lang="en-US" sz="2400">
                <a:latin typeface="Ebrima"/>
                <a:ea typeface="Ebrima"/>
                <a:cs typeface="Ebrima"/>
              </a:rPr>
              <a:t>Only accessible with an account</a:t>
            </a:r>
          </a:p>
        </p:txBody>
      </p:sp>
      <p:pic>
        <p:nvPicPr>
          <p:cNvPr id="10" name="Picture 9" descr="A screenshot of a login box&#10;&#10;Description automatically generated">
            <a:extLst>
              <a:ext uri="{FF2B5EF4-FFF2-40B4-BE49-F238E27FC236}">
                <a16:creationId xmlns:a16="http://schemas.microsoft.com/office/drawing/2014/main" id="{713EDB19-A7BA-DEB8-A391-1E48412FB8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7651" y="2083409"/>
            <a:ext cx="3865033" cy="17598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4A8A7E7-BACB-0A20-8309-A46335D7F227}"/>
              </a:ext>
            </a:extLst>
          </p:cNvPr>
          <p:cNvSpPr txBox="1"/>
          <p:nvPr/>
        </p:nvSpPr>
        <p:spPr>
          <a:xfrm>
            <a:off x="4013014" y="4011083"/>
            <a:ext cx="3706812" cy="16312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>
                <a:latin typeface="Ebrima"/>
                <a:ea typeface="Ebrima"/>
                <a:cs typeface="Ebrima"/>
              </a:rPr>
              <a:t>Log In</a:t>
            </a:r>
          </a:p>
          <a:p>
            <a:pPr marL="457200" indent="-457200">
              <a:buFont typeface="Arial"/>
              <a:buChar char="•"/>
            </a:pPr>
            <a:r>
              <a:rPr lang="en-US" sz="2400">
                <a:latin typeface="Ebrima"/>
                <a:ea typeface="Ebrima"/>
                <a:cs typeface="Ebrima"/>
              </a:rPr>
              <a:t>Log in to your account</a:t>
            </a:r>
          </a:p>
          <a:p>
            <a:pPr marL="457200" indent="-457200">
              <a:buFont typeface="Arial"/>
              <a:buChar char="•"/>
            </a:pPr>
            <a:r>
              <a:rPr lang="en-US" sz="2400">
                <a:latin typeface="Ebrima"/>
                <a:ea typeface="Ebrima"/>
                <a:cs typeface="Ebrima"/>
              </a:rPr>
              <a:t>Has access to account creation page</a:t>
            </a:r>
          </a:p>
        </p:txBody>
      </p:sp>
      <p:pic>
        <p:nvPicPr>
          <p:cNvPr id="13" name="Picture 12" descr="A screenshot of a computer&#10;&#10;Description automatically generated">
            <a:extLst>
              <a:ext uri="{FF2B5EF4-FFF2-40B4-BE49-F238E27FC236}">
                <a16:creationId xmlns:a16="http://schemas.microsoft.com/office/drawing/2014/main" id="{B81564BB-1DD8-19B7-D34D-569FEC4903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2816" y="2063671"/>
            <a:ext cx="3886200" cy="17781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7DB20D6-6EA3-5206-D9FE-74CDA3CD5F91}"/>
              </a:ext>
            </a:extLst>
          </p:cNvPr>
          <p:cNvSpPr txBox="1"/>
          <p:nvPr/>
        </p:nvSpPr>
        <p:spPr>
          <a:xfrm>
            <a:off x="8028960" y="4007078"/>
            <a:ext cx="4240555" cy="236988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>
                <a:latin typeface="Ebrima"/>
                <a:ea typeface="Ebrima"/>
                <a:cs typeface="Ebrima"/>
              </a:rPr>
              <a:t>Create Account</a:t>
            </a:r>
          </a:p>
          <a:p>
            <a:pPr marL="457200" indent="-457200">
              <a:buFont typeface="Arial"/>
              <a:buChar char="•"/>
            </a:pPr>
            <a:r>
              <a:rPr lang="en-US" sz="2400">
                <a:latin typeface="Ebrima"/>
                <a:ea typeface="Ebrima"/>
                <a:cs typeface="Ebrima"/>
              </a:rPr>
              <a:t>Users input username and password </a:t>
            </a:r>
          </a:p>
          <a:p>
            <a:pPr marL="457200" indent="-457200">
              <a:buFont typeface="Arial"/>
              <a:buChar char="•"/>
            </a:pPr>
            <a:r>
              <a:rPr lang="en-US" sz="2400">
                <a:latin typeface="Ebrima"/>
                <a:ea typeface="Ebrima"/>
                <a:cs typeface="Ebrima"/>
              </a:rPr>
              <a:t>Includes basic information (email, city, etc.)</a:t>
            </a:r>
            <a:endParaRPr lang="en-US"/>
          </a:p>
          <a:p>
            <a:endParaRPr lang="en-US" sz="2400">
              <a:latin typeface="Ebrima"/>
              <a:ea typeface="Ebrima"/>
              <a:cs typeface="Ebrima"/>
            </a:endParaRPr>
          </a:p>
        </p:txBody>
      </p:sp>
      <p:pic>
        <p:nvPicPr>
          <p:cNvPr id="5" name="Picture 4" descr="A screenshot of a chat&#10;&#10;Description automatically generated">
            <a:extLst>
              <a:ext uri="{FF2B5EF4-FFF2-40B4-BE49-F238E27FC236}">
                <a16:creationId xmlns:a16="http://schemas.microsoft.com/office/drawing/2014/main" id="{8EE3A949-8BFC-0F10-8A72-581DDD9B45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25" y="2089594"/>
            <a:ext cx="3793523" cy="17520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305061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943ABE-E1DC-C8EA-5A7C-D9809F8A3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tifakt Element Black" panose="020B0A03050000020004" pitchFamily="34" charset="0"/>
                <a:ea typeface="Artifakt Element Black" panose="020B0A03050000020004" pitchFamily="34" charset="0"/>
              </a:rPr>
              <a:t>Front-End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243D108-1B44-F396-E6A8-9DDE6F24081E}"/>
              </a:ext>
            </a:extLst>
          </p:cNvPr>
          <p:cNvSpPr txBox="1">
            <a:spLocks/>
          </p:cNvSpPr>
          <p:nvPr/>
        </p:nvSpPr>
        <p:spPr>
          <a:xfrm>
            <a:off x="838200" y="1287152"/>
            <a:ext cx="10515600" cy="5769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>
                <a:solidFill>
                  <a:srgbClr val="C00000"/>
                </a:solidFill>
                <a:latin typeface="Artifakt Element Black"/>
                <a:ea typeface="Artifakt Element Black" panose="020B0A03050000020004" pitchFamily="34" charset="0"/>
                <a:cs typeface="Ebrima"/>
              </a:rPr>
              <a:t>Page Layout (cont.)</a:t>
            </a:r>
            <a:endParaRPr lang="en-US" sz="2800" b="1">
              <a:solidFill>
                <a:srgbClr val="C00000"/>
              </a:solidFill>
              <a:latin typeface="Artifakt Element Black" panose="020B0A03050000020004" pitchFamily="34" charset="0"/>
              <a:ea typeface="Artifakt Element Black" panose="020B0A03050000020004" pitchFamily="34" charset="0"/>
              <a:cs typeface="Ebrima" panose="02000000000000000000" pitchFamily="2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44F06B5-65E2-A7E2-43C9-56001724938E}"/>
              </a:ext>
            </a:extLst>
          </p:cNvPr>
          <p:cNvCxnSpPr>
            <a:cxnSpLocks/>
          </p:cNvCxnSpPr>
          <p:nvPr/>
        </p:nvCxnSpPr>
        <p:spPr>
          <a:xfrm>
            <a:off x="3953456" y="2086896"/>
            <a:ext cx="0" cy="3841955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A4FFD77-5391-CE67-E932-C58F95C2C351}"/>
              </a:ext>
            </a:extLst>
          </p:cNvPr>
          <p:cNvCxnSpPr>
            <a:cxnSpLocks/>
          </p:cNvCxnSpPr>
          <p:nvPr/>
        </p:nvCxnSpPr>
        <p:spPr>
          <a:xfrm>
            <a:off x="8030906" y="2039032"/>
            <a:ext cx="0" cy="3942735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498871E-C228-163B-4CDD-C8E7A975564E}"/>
              </a:ext>
            </a:extLst>
          </p:cNvPr>
          <p:cNvSpPr txBox="1"/>
          <p:nvPr/>
        </p:nvSpPr>
        <p:spPr>
          <a:xfrm>
            <a:off x="127000" y="4008437"/>
            <a:ext cx="3661833" cy="200054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>
                <a:latin typeface="Ebrima"/>
                <a:ea typeface="Ebrima"/>
                <a:cs typeface="Ebrima"/>
              </a:rPr>
              <a:t>Profile</a:t>
            </a:r>
          </a:p>
          <a:p>
            <a:pPr marL="457200" indent="-457200">
              <a:buFont typeface="Arial"/>
              <a:buChar char="•"/>
            </a:pPr>
            <a:r>
              <a:rPr lang="en-US" sz="2400">
                <a:latin typeface="Ebrima"/>
                <a:ea typeface="Ebrima"/>
                <a:cs typeface="Ebrima"/>
              </a:rPr>
              <a:t>View your profile information</a:t>
            </a:r>
          </a:p>
          <a:p>
            <a:pPr marL="457200" indent="-457200">
              <a:buFont typeface="Arial"/>
              <a:buChar char="•"/>
            </a:pPr>
            <a:r>
              <a:rPr lang="en-US" sz="2400">
                <a:latin typeface="Ebrima"/>
                <a:ea typeface="Ebrima"/>
                <a:cs typeface="Ebrima"/>
              </a:rPr>
              <a:t>Can change your profile information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4A8A7E7-BACB-0A20-8309-A46335D7F227}"/>
              </a:ext>
            </a:extLst>
          </p:cNvPr>
          <p:cNvSpPr txBox="1"/>
          <p:nvPr/>
        </p:nvSpPr>
        <p:spPr>
          <a:xfrm>
            <a:off x="4061355" y="4011083"/>
            <a:ext cx="3823228" cy="16312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>
                <a:latin typeface="Ebrima"/>
                <a:ea typeface="Ebrima"/>
                <a:cs typeface="Ebrima"/>
              </a:rPr>
              <a:t>About</a:t>
            </a:r>
          </a:p>
          <a:p>
            <a:pPr marL="457200" indent="-457200">
              <a:buFont typeface="Arial"/>
              <a:buChar char="•"/>
            </a:pPr>
            <a:r>
              <a:rPr lang="en-US" sz="2400">
                <a:latin typeface="Ebrima"/>
                <a:ea typeface="Ebrima"/>
                <a:cs typeface="Ebrima"/>
              </a:rPr>
              <a:t>Illustrates all members of the project and their general role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DB20D6-6EA3-5206-D9FE-74CDA3CD5F91}"/>
              </a:ext>
            </a:extLst>
          </p:cNvPr>
          <p:cNvSpPr txBox="1"/>
          <p:nvPr/>
        </p:nvSpPr>
        <p:spPr>
          <a:xfrm>
            <a:off x="8080446" y="4007078"/>
            <a:ext cx="4161322" cy="200054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>
                <a:latin typeface="Ebrima"/>
                <a:ea typeface="Ebrima"/>
                <a:cs typeface="Ebrima"/>
              </a:rPr>
              <a:t>Search</a:t>
            </a:r>
          </a:p>
          <a:p>
            <a:pPr marL="457200" indent="-457200">
              <a:buFont typeface="Arial"/>
              <a:buChar char="•"/>
            </a:pPr>
            <a:r>
              <a:rPr lang="en-US" sz="2400">
                <a:latin typeface="Ebrima"/>
                <a:ea typeface="Ebrima"/>
                <a:cs typeface="Ebrima"/>
              </a:rPr>
              <a:t>In progress...</a:t>
            </a:r>
          </a:p>
          <a:p>
            <a:pPr marL="457200" indent="-457200">
              <a:buFont typeface="Arial"/>
              <a:buChar char="•"/>
            </a:pPr>
            <a:r>
              <a:rPr lang="en-US" sz="2400">
                <a:latin typeface="Ebrima"/>
                <a:ea typeface="Ebrima"/>
                <a:cs typeface="Ebrima"/>
              </a:rPr>
              <a:t>Allows users to search for doctors directly</a:t>
            </a:r>
          </a:p>
          <a:p>
            <a:endParaRPr lang="en-US" sz="2400">
              <a:latin typeface="Ebrima"/>
              <a:ea typeface="Ebrima"/>
              <a:cs typeface="Ebrima"/>
            </a:endParaRPr>
          </a:p>
        </p:txBody>
      </p:sp>
      <p:pic>
        <p:nvPicPr>
          <p:cNvPr id="8" name="Picture 7" descr="A group of people in a car&#10;&#10;Description automatically generated">
            <a:extLst>
              <a:ext uri="{FF2B5EF4-FFF2-40B4-BE49-F238E27FC236}">
                <a16:creationId xmlns:a16="http://schemas.microsoft.com/office/drawing/2014/main" id="{D0CF3EAC-DAEB-CFDA-9205-B26C865CDF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7650" y="2088409"/>
            <a:ext cx="3865033" cy="17498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 descr="A screenshot of a computer&#10;&#10;Description automatically generated">
            <a:extLst>
              <a:ext uri="{FF2B5EF4-FFF2-40B4-BE49-F238E27FC236}">
                <a16:creationId xmlns:a16="http://schemas.microsoft.com/office/drawing/2014/main" id="{84F7D33C-E3AB-BAFB-522A-D3C814F556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4567" y="2086265"/>
            <a:ext cx="3970866" cy="18388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 descr="A screenshot of a computer&#10;&#10;Description automatically generated">
            <a:extLst>
              <a:ext uri="{FF2B5EF4-FFF2-40B4-BE49-F238E27FC236}">
                <a16:creationId xmlns:a16="http://schemas.microsoft.com/office/drawing/2014/main" id="{636C633A-CAA4-314F-EA59-1B95CCDF1A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67" y="2083409"/>
            <a:ext cx="3822700" cy="17704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42726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DCD90E-2A2E-608C-12AC-1E37FBD6037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idx="1"/>
          </p:nvPr>
        </p:nvSpPr>
        <p:spPr/>
        <p:txBody>
          <a:bodyPr/>
          <a:lstStyle/>
          <a:p>
            <a:r>
              <a:rPr lang="en-US" sz="320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Django</a:t>
            </a:r>
          </a:p>
          <a:p>
            <a:r>
              <a:rPr lang="en-US" sz="320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Nginx</a:t>
            </a:r>
          </a:p>
          <a:p>
            <a:r>
              <a:rPr lang="en-US" sz="320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Docker</a:t>
            </a:r>
          </a:p>
        </p:txBody>
      </p:sp>
      <p:pic>
        <p:nvPicPr>
          <p:cNvPr id="1026" name="Picture 2" descr="Computer icon T Shirt Designs Graphics &amp; More Merch">
            <a:extLst>
              <a:ext uri="{FF2B5EF4-FFF2-40B4-BE49-F238E27FC236}">
                <a16:creationId xmlns:a16="http://schemas.microsoft.com/office/drawing/2014/main" id="{FD185B8B-1E1F-4DB8-A76F-15EC4D8A0C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2593" y="3738602"/>
            <a:ext cx="2052484" cy="2052484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32A48AC3-2DB2-29AC-3D61-9A7A2EA8FD3A}"/>
              </a:ext>
            </a:extLst>
          </p:cNvPr>
          <p:cNvGrpSpPr>
            <a:grpSpLocks/>
          </p:cNvGrpSpPr>
          <p:nvPr/>
        </p:nvGrpSpPr>
        <p:grpSpPr>
          <a:xfrm>
            <a:off x="8261579" y="4090732"/>
            <a:ext cx="646545" cy="203199"/>
            <a:chOff x="8986982" y="4959928"/>
            <a:chExt cx="646545" cy="203199"/>
          </a:xfrm>
        </p:grpSpPr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D48F51BC-4671-D374-8B22-8D73471C6233}"/>
                </a:ext>
              </a:extLst>
            </p:cNvPr>
            <p:cNvCxnSpPr>
              <a:cxnSpLocks/>
            </p:cNvCxnSpPr>
            <p:nvPr/>
          </p:nvCxnSpPr>
          <p:spPr>
            <a:xfrm>
              <a:off x="8986982" y="4959928"/>
              <a:ext cx="646545" cy="0"/>
            </a:xfrm>
            <a:prstGeom prst="straightConnector1">
              <a:avLst/>
            </a:prstGeom>
            <a:ln w="25400" cmpd="sng">
              <a:solidFill>
                <a:schemeClr val="tx1"/>
              </a:solidFill>
              <a:miter lim="800000"/>
              <a:headEnd w="lg" len="lg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23F51173-A333-2534-2727-205E315616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86982" y="5163127"/>
              <a:ext cx="646545" cy="0"/>
            </a:xfrm>
            <a:prstGeom prst="straightConnector1">
              <a:avLst/>
            </a:prstGeom>
            <a:ln w="25400" cmpd="sng">
              <a:solidFill>
                <a:schemeClr val="tx1"/>
              </a:solidFill>
              <a:miter lim="800000"/>
              <a:headEnd w="lg" len="lg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D9955F29-C72C-FA19-9592-265D1EA6C192}"/>
              </a:ext>
            </a:extLst>
          </p:cNvPr>
          <p:cNvGrpSpPr>
            <a:grpSpLocks/>
          </p:cNvGrpSpPr>
          <p:nvPr/>
        </p:nvGrpSpPr>
        <p:grpSpPr>
          <a:xfrm>
            <a:off x="8261579" y="4279999"/>
            <a:ext cx="646545" cy="203199"/>
            <a:chOff x="8986982" y="4959928"/>
            <a:chExt cx="646545" cy="203199"/>
          </a:xfrm>
        </p:grpSpPr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27AA12F7-B562-5720-9C08-A2B75FEEB5C6}"/>
                </a:ext>
              </a:extLst>
            </p:cNvPr>
            <p:cNvCxnSpPr>
              <a:cxnSpLocks/>
            </p:cNvCxnSpPr>
            <p:nvPr/>
          </p:nvCxnSpPr>
          <p:spPr>
            <a:xfrm>
              <a:off x="8986982" y="4959928"/>
              <a:ext cx="646545" cy="0"/>
            </a:xfrm>
            <a:prstGeom prst="straightConnector1">
              <a:avLst/>
            </a:prstGeom>
            <a:ln w="38100" cmpd="sng">
              <a:solidFill>
                <a:schemeClr val="tx1"/>
              </a:solidFill>
              <a:miter lim="800000"/>
              <a:headEnd w="lg" len="lg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A407145E-1D21-336A-8148-B8F38D8D024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86982" y="5163127"/>
              <a:ext cx="646545" cy="0"/>
            </a:xfrm>
            <a:prstGeom prst="straightConnector1">
              <a:avLst/>
            </a:prstGeom>
            <a:ln w="38100" cmpd="sng">
              <a:solidFill>
                <a:schemeClr val="tx1"/>
              </a:solidFill>
              <a:miter lim="800000"/>
              <a:headEnd w="lg" len="lg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37" name="Group 1036">
            <a:extLst>
              <a:ext uri="{FF2B5EF4-FFF2-40B4-BE49-F238E27FC236}">
                <a16:creationId xmlns:a16="http://schemas.microsoft.com/office/drawing/2014/main" id="{D0F21016-9B12-43BD-E337-22242D57C33D}"/>
              </a:ext>
            </a:extLst>
          </p:cNvPr>
          <p:cNvGrpSpPr>
            <a:grpSpLocks/>
          </p:cNvGrpSpPr>
          <p:nvPr/>
        </p:nvGrpSpPr>
        <p:grpSpPr>
          <a:xfrm>
            <a:off x="4784724" y="1989282"/>
            <a:ext cx="7156778" cy="4607936"/>
            <a:chOff x="4165599" y="2179782"/>
            <a:chExt cx="7156778" cy="4607936"/>
          </a:xfrm>
        </p:grpSpPr>
        <p:sp>
          <p:nvSpPr>
            <p:cNvPr id="52" name="Rectangle: Rounded Corners 51">
              <a:extLst>
                <a:ext uri="{FF2B5EF4-FFF2-40B4-BE49-F238E27FC236}">
                  <a16:creationId xmlns:a16="http://schemas.microsoft.com/office/drawing/2014/main" id="{57048AD9-3FDC-DFB4-04E2-EDDC002F3307}"/>
                </a:ext>
              </a:extLst>
            </p:cNvPr>
            <p:cNvSpPr>
              <a:spLocks/>
            </p:cNvSpPr>
            <p:nvPr/>
          </p:nvSpPr>
          <p:spPr>
            <a:xfrm>
              <a:off x="4165600" y="2179782"/>
              <a:ext cx="7156777" cy="4607936"/>
            </a:xfrm>
            <a:prstGeom prst="roundRect">
              <a:avLst>
                <a:gd name="adj" fmla="val 2621"/>
              </a:avLst>
            </a:prstGeom>
            <a:solidFill>
              <a:srgbClr val="ABABFF"/>
            </a:solidFill>
            <a:ln w="254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>
                  <a:solidFill>
                    <a:schemeClr val="tx1"/>
                  </a:solidFill>
                  <a:latin typeface="Ebrima" panose="02000000000000000000" pitchFamily="2" charset="0"/>
                  <a:ea typeface="Ebrima" panose="02000000000000000000" pitchFamily="2" charset="0"/>
                  <a:cs typeface="Ebrima" panose="02000000000000000000" pitchFamily="2" charset="0"/>
                </a:rPr>
                <a:t>Virtual Docker Network</a:t>
              </a:r>
              <a:endParaRPr lang="en-001">
                <a:solidFill>
                  <a:schemeClr val="tx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endParaRPr>
            </a:p>
          </p:txBody>
        </p: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2FAF3371-84FC-0A40-0901-D743543AFC43}"/>
                </a:ext>
              </a:extLst>
            </p:cNvPr>
            <p:cNvGrpSpPr>
              <a:grpSpLocks/>
            </p:cNvGrpSpPr>
            <p:nvPr/>
          </p:nvGrpSpPr>
          <p:grpSpPr>
            <a:xfrm>
              <a:off x="4992588" y="2903455"/>
              <a:ext cx="2442745" cy="3693113"/>
              <a:chOff x="5530180" y="2903457"/>
              <a:chExt cx="2442745" cy="3693113"/>
            </a:xfrm>
          </p:grpSpPr>
          <p:sp>
            <p:nvSpPr>
              <p:cNvPr id="44" name="Rectangle: Rounded Corners 43">
                <a:extLst>
                  <a:ext uri="{FF2B5EF4-FFF2-40B4-BE49-F238E27FC236}">
                    <a16:creationId xmlns:a16="http://schemas.microsoft.com/office/drawing/2014/main" id="{969EFC74-1C0F-4B6C-6998-81CCD102107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530180" y="2903457"/>
                <a:ext cx="2442745" cy="3693113"/>
              </a:xfrm>
              <a:prstGeom prst="roundRect">
                <a:avLst>
                  <a:gd name="adj" fmla="val 7405"/>
                </a:avLst>
              </a:prstGeom>
              <a:solidFill>
                <a:srgbClr val="3FCDFF"/>
              </a:solidFill>
              <a:ln w="25400">
                <a:solidFill>
                  <a:schemeClr val="tx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>
                    <a:solidFill>
                      <a:schemeClr val="tx1"/>
                    </a:solidFill>
                    <a:latin typeface="Ebrima" panose="02000000000000000000" pitchFamily="2" charset="0"/>
                    <a:ea typeface="Ebrima" panose="02000000000000000000" pitchFamily="2" charset="0"/>
                    <a:cs typeface="Ebrima" panose="02000000000000000000" pitchFamily="2" charset="0"/>
                  </a:rPr>
                  <a:t>Docker Container</a:t>
                </a:r>
                <a:endParaRPr lang="en-001">
                  <a:solidFill>
                    <a:schemeClr val="tx1"/>
                  </a:solidFill>
                  <a:latin typeface="Ebrima" panose="02000000000000000000" pitchFamily="2" charset="0"/>
                  <a:ea typeface="Ebrima" panose="02000000000000000000" pitchFamily="2" charset="0"/>
                  <a:cs typeface="Ebrima" panose="02000000000000000000" pitchFamily="2" charset="0"/>
                </a:endParaRPr>
              </a:p>
            </p:txBody>
          </p:sp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3B310927-CF9F-DB1F-9097-FF2DE462D5E4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5874099" y="3496145"/>
                <a:ext cx="1754910" cy="2918402"/>
                <a:chOff x="7097886" y="3634967"/>
                <a:chExt cx="1754910" cy="2918402"/>
              </a:xfrm>
            </p:grpSpPr>
            <p:sp>
              <p:nvSpPr>
                <p:cNvPr id="21" name="Rectangle: Rounded Corners 20">
                  <a:extLst>
                    <a:ext uri="{FF2B5EF4-FFF2-40B4-BE49-F238E27FC236}">
                      <a16:creationId xmlns:a16="http://schemas.microsoft.com/office/drawing/2014/main" id="{B6150657-2DD3-4BB1-9867-00F30ED74A22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7097886" y="3634967"/>
                  <a:ext cx="1754910" cy="2918402"/>
                </a:xfrm>
                <a:prstGeom prst="roundRect">
                  <a:avLst>
                    <a:gd name="adj" fmla="val 3775"/>
                  </a:avLst>
                </a:prstGeom>
                <a:solidFill>
                  <a:srgbClr val="FF5357"/>
                </a:solidFill>
                <a:ln w="2540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r>
                    <a:rPr lang="en-US" sz="2000">
                      <a:solidFill>
                        <a:schemeClr val="tx1"/>
                      </a:solidFill>
                      <a:latin typeface="Ebrima" panose="02000000000000000000" pitchFamily="2" charset="0"/>
                      <a:ea typeface="Ebrima" panose="02000000000000000000" pitchFamily="2" charset="0"/>
                      <a:cs typeface="Ebrima" panose="02000000000000000000" pitchFamily="2" charset="0"/>
                    </a:rPr>
                    <a:t>Web</a:t>
                  </a:r>
                </a:p>
                <a:p>
                  <a:pPr algn="ctr"/>
                  <a:r>
                    <a:rPr lang="en-US" sz="2000">
                      <a:solidFill>
                        <a:schemeClr val="tx1"/>
                      </a:solidFill>
                      <a:latin typeface="Ebrima" panose="02000000000000000000" pitchFamily="2" charset="0"/>
                      <a:ea typeface="Ebrima" panose="02000000000000000000" pitchFamily="2" charset="0"/>
                      <a:cs typeface="Ebrima" panose="02000000000000000000" pitchFamily="2" charset="0"/>
                    </a:rPr>
                    <a:t>Server</a:t>
                  </a:r>
                  <a:endParaRPr lang="en-001" sz="2000">
                    <a:solidFill>
                      <a:schemeClr val="tx1"/>
                    </a:solidFill>
                    <a:latin typeface="Ebrima" panose="02000000000000000000" pitchFamily="2" charset="0"/>
                    <a:ea typeface="Ebrima" panose="02000000000000000000" pitchFamily="2" charset="0"/>
                    <a:cs typeface="Ebrima" panose="02000000000000000000" pitchFamily="2" charset="0"/>
                  </a:endParaRPr>
                </a:p>
              </p:txBody>
            </p:sp>
            <p:sp>
              <p:nvSpPr>
                <p:cNvPr id="15" name="Rectangle: Rounded Corners 14">
                  <a:extLst>
                    <a:ext uri="{FF2B5EF4-FFF2-40B4-BE49-F238E27FC236}">
                      <a16:creationId xmlns:a16="http://schemas.microsoft.com/office/drawing/2014/main" id="{D9993EF6-EC58-4001-BC57-0501B3A07C31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7273122" y="4521656"/>
                  <a:ext cx="1381841" cy="905163"/>
                </a:xfrm>
                <a:prstGeom prst="roundRect">
                  <a:avLst>
                    <a:gd name="adj" fmla="val 7294"/>
                  </a:avLst>
                </a:prstGeom>
                <a:solidFill>
                  <a:schemeClr val="bg1">
                    <a:alpha val="50000"/>
                  </a:schemeClr>
                </a:solidFill>
                <a:ln w="2540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>
                      <a:solidFill>
                        <a:schemeClr val="tx1"/>
                      </a:solidFill>
                      <a:latin typeface="Ebrima" panose="02000000000000000000" pitchFamily="2" charset="0"/>
                      <a:ea typeface="Ebrima" panose="02000000000000000000" pitchFamily="2" charset="0"/>
                      <a:cs typeface="Ebrima" panose="02000000000000000000" pitchFamily="2" charset="0"/>
                    </a:rPr>
                    <a:t>Nginx</a:t>
                  </a:r>
                  <a:endParaRPr lang="en-001" sz="2000">
                    <a:solidFill>
                      <a:schemeClr val="tx1"/>
                    </a:solidFill>
                    <a:latin typeface="Ebrima" panose="02000000000000000000" pitchFamily="2" charset="0"/>
                    <a:ea typeface="Ebrima" panose="02000000000000000000" pitchFamily="2" charset="0"/>
                    <a:cs typeface="Ebrima" panose="02000000000000000000" pitchFamily="2" charset="0"/>
                  </a:endParaRPr>
                </a:p>
              </p:txBody>
            </p:sp>
            <p:sp>
              <p:nvSpPr>
                <p:cNvPr id="18" name="Rectangle: Rounded Corners 17">
                  <a:extLst>
                    <a:ext uri="{FF2B5EF4-FFF2-40B4-BE49-F238E27FC236}">
                      <a16:creationId xmlns:a16="http://schemas.microsoft.com/office/drawing/2014/main" id="{B71792BA-5537-BDD4-971D-C0E05BCCE416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7284420" y="5426819"/>
                  <a:ext cx="1381841" cy="905163"/>
                </a:xfrm>
                <a:prstGeom prst="roundRect">
                  <a:avLst>
                    <a:gd name="adj" fmla="val 7294"/>
                  </a:avLst>
                </a:prstGeom>
                <a:solidFill>
                  <a:schemeClr val="bg1">
                    <a:alpha val="50000"/>
                  </a:schemeClr>
                </a:solidFill>
                <a:ln w="2540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>
                      <a:solidFill>
                        <a:schemeClr val="tx1"/>
                      </a:solidFill>
                      <a:latin typeface="Ebrima" panose="02000000000000000000" pitchFamily="2" charset="0"/>
                      <a:ea typeface="Ebrima" panose="02000000000000000000" pitchFamily="2" charset="0"/>
                      <a:cs typeface="Ebrima" panose="02000000000000000000" pitchFamily="2" charset="0"/>
                    </a:rPr>
                    <a:t>Static Files</a:t>
                  </a:r>
                  <a:endParaRPr lang="en-001" sz="2000">
                    <a:solidFill>
                      <a:schemeClr val="tx1"/>
                    </a:solidFill>
                    <a:latin typeface="Ebrima" panose="02000000000000000000" pitchFamily="2" charset="0"/>
                    <a:ea typeface="Ebrima" panose="02000000000000000000" pitchFamily="2" charset="0"/>
                    <a:cs typeface="Ebrima" panose="02000000000000000000" pitchFamily="2" charset="0"/>
                  </a:endParaRPr>
                </a:p>
              </p:txBody>
            </p:sp>
          </p:grpSp>
        </p:grp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89D3355E-7113-C3B6-BFBE-C330EE15D1FE}"/>
                </a:ext>
              </a:extLst>
            </p:cNvPr>
            <p:cNvGrpSpPr>
              <a:grpSpLocks/>
            </p:cNvGrpSpPr>
            <p:nvPr/>
          </p:nvGrpSpPr>
          <p:grpSpPr>
            <a:xfrm>
              <a:off x="8496121" y="2903455"/>
              <a:ext cx="2442745" cy="3693113"/>
              <a:chOff x="5530180" y="2903457"/>
              <a:chExt cx="2442745" cy="3693113"/>
            </a:xfrm>
          </p:grpSpPr>
          <p:sp>
            <p:nvSpPr>
              <p:cNvPr id="60" name="Rectangle: Rounded Corners 59">
                <a:extLst>
                  <a:ext uri="{FF2B5EF4-FFF2-40B4-BE49-F238E27FC236}">
                    <a16:creationId xmlns:a16="http://schemas.microsoft.com/office/drawing/2014/main" id="{7DD452A2-2495-E2FB-CADB-AD94389F73E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530180" y="2903457"/>
                <a:ext cx="2442745" cy="3693113"/>
              </a:xfrm>
              <a:prstGeom prst="roundRect">
                <a:avLst>
                  <a:gd name="adj" fmla="val 7405"/>
                </a:avLst>
              </a:prstGeom>
              <a:solidFill>
                <a:srgbClr val="3FCDFF"/>
              </a:solidFill>
              <a:ln w="25400">
                <a:solidFill>
                  <a:schemeClr val="tx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>
                    <a:solidFill>
                      <a:schemeClr val="tx1"/>
                    </a:solidFill>
                    <a:latin typeface="Ebrima" panose="02000000000000000000" pitchFamily="2" charset="0"/>
                    <a:ea typeface="Ebrima" panose="02000000000000000000" pitchFamily="2" charset="0"/>
                    <a:cs typeface="Ebrima" panose="02000000000000000000" pitchFamily="2" charset="0"/>
                  </a:rPr>
                  <a:t>Docker Container</a:t>
                </a:r>
                <a:endParaRPr lang="en-001">
                  <a:solidFill>
                    <a:schemeClr val="tx1"/>
                  </a:solidFill>
                  <a:latin typeface="Ebrima" panose="02000000000000000000" pitchFamily="2" charset="0"/>
                  <a:ea typeface="Ebrima" panose="02000000000000000000" pitchFamily="2" charset="0"/>
                  <a:cs typeface="Ebrima" panose="02000000000000000000" pitchFamily="2" charset="0"/>
                </a:endParaRPr>
              </a:p>
            </p:txBody>
          </p:sp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2362DE25-072E-1114-DA0C-E80B23C48806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5874099" y="3496145"/>
                <a:ext cx="1754910" cy="2918402"/>
                <a:chOff x="7097886" y="3634967"/>
                <a:chExt cx="1754910" cy="2918402"/>
              </a:xfrm>
            </p:grpSpPr>
            <p:sp>
              <p:nvSpPr>
                <p:cNvPr id="62" name="Rectangle: Rounded Corners 61">
                  <a:extLst>
                    <a:ext uri="{FF2B5EF4-FFF2-40B4-BE49-F238E27FC236}">
                      <a16:creationId xmlns:a16="http://schemas.microsoft.com/office/drawing/2014/main" id="{2E9C1061-5C16-E625-DE2C-B4037749705A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7097886" y="3634967"/>
                  <a:ext cx="1754910" cy="2918402"/>
                </a:xfrm>
                <a:prstGeom prst="roundRect">
                  <a:avLst>
                    <a:gd name="adj" fmla="val 3775"/>
                  </a:avLst>
                </a:prstGeom>
                <a:solidFill>
                  <a:srgbClr val="FF5357"/>
                </a:solidFill>
                <a:ln w="2540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r>
                    <a:rPr lang="en-US" sz="2000">
                      <a:solidFill>
                        <a:schemeClr val="tx1"/>
                      </a:solidFill>
                      <a:latin typeface="Ebrima" panose="02000000000000000000" pitchFamily="2" charset="0"/>
                      <a:ea typeface="Ebrima" panose="02000000000000000000" pitchFamily="2" charset="0"/>
                      <a:cs typeface="Ebrima" panose="02000000000000000000" pitchFamily="2" charset="0"/>
                    </a:rPr>
                    <a:t>Application Server</a:t>
                  </a:r>
                  <a:endParaRPr lang="en-001" sz="2000">
                    <a:solidFill>
                      <a:schemeClr val="tx1"/>
                    </a:solidFill>
                    <a:latin typeface="Ebrima" panose="02000000000000000000" pitchFamily="2" charset="0"/>
                    <a:ea typeface="Ebrima" panose="02000000000000000000" pitchFamily="2" charset="0"/>
                    <a:cs typeface="Ebrima" panose="02000000000000000000" pitchFamily="2" charset="0"/>
                  </a:endParaRPr>
                </a:p>
              </p:txBody>
            </p:sp>
            <p:sp>
              <p:nvSpPr>
                <p:cNvPr id="63" name="Rectangle: Rounded Corners 62">
                  <a:extLst>
                    <a:ext uri="{FF2B5EF4-FFF2-40B4-BE49-F238E27FC236}">
                      <a16:creationId xmlns:a16="http://schemas.microsoft.com/office/drawing/2014/main" id="{ADD782B5-D7BC-BB06-3F99-C4149E26750A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7273122" y="4521656"/>
                  <a:ext cx="1381841" cy="1810326"/>
                </a:xfrm>
                <a:prstGeom prst="roundRect">
                  <a:avLst>
                    <a:gd name="adj" fmla="val 7294"/>
                  </a:avLst>
                </a:prstGeom>
                <a:solidFill>
                  <a:schemeClr val="bg1">
                    <a:alpha val="50000"/>
                  </a:schemeClr>
                </a:solidFill>
                <a:ln w="2540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tIns="288000" rtlCol="0" anchor="t"/>
                <a:lstStyle/>
                <a:p>
                  <a:pPr algn="ctr"/>
                  <a:r>
                    <a:rPr lang="en-US" sz="2000">
                      <a:solidFill>
                        <a:schemeClr val="tx1"/>
                      </a:solidFill>
                      <a:latin typeface="Ebrima" panose="02000000000000000000" pitchFamily="2" charset="0"/>
                      <a:ea typeface="Ebrima" panose="02000000000000000000" pitchFamily="2" charset="0"/>
                      <a:cs typeface="Ebrima" panose="02000000000000000000" pitchFamily="2" charset="0"/>
                    </a:rPr>
                    <a:t>Django</a:t>
                  </a:r>
                  <a:endParaRPr lang="en-001" sz="2000">
                    <a:solidFill>
                      <a:schemeClr val="tx1"/>
                    </a:solidFill>
                    <a:latin typeface="Ebrima" panose="02000000000000000000" pitchFamily="2" charset="0"/>
                    <a:ea typeface="Ebrima" panose="02000000000000000000" pitchFamily="2" charset="0"/>
                    <a:cs typeface="Ebrima" panose="02000000000000000000" pitchFamily="2" charset="0"/>
                  </a:endParaRPr>
                </a:p>
              </p:txBody>
            </p:sp>
            <p:sp>
              <p:nvSpPr>
                <p:cNvPr id="1024" name="Rectangle: Rounded Corners 1023">
                  <a:extLst>
                    <a:ext uri="{FF2B5EF4-FFF2-40B4-BE49-F238E27FC236}">
                      <a16:creationId xmlns:a16="http://schemas.microsoft.com/office/drawing/2014/main" id="{812529B2-B279-0D45-A106-5BF51921BE6F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7455516" y="5430049"/>
                  <a:ext cx="1017052" cy="730576"/>
                </a:xfrm>
                <a:prstGeom prst="roundRect">
                  <a:avLst>
                    <a:gd name="adj" fmla="val 7294"/>
                  </a:avLst>
                </a:prstGeom>
                <a:solidFill>
                  <a:schemeClr val="bg1">
                    <a:alpha val="50000"/>
                  </a:schemeClr>
                </a:solidFill>
                <a:ln w="2540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>
                      <a:solidFill>
                        <a:schemeClr val="tx1"/>
                      </a:solidFill>
                      <a:latin typeface="Ebrima" panose="02000000000000000000" pitchFamily="2" charset="0"/>
                      <a:ea typeface="Ebrima" panose="02000000000000000000" pitchFamily="2" charset="0"/>
                      <a:cs typeface="Ebrima" panose="02000000000000000000" pitchFamily="2" charset="0"/>
                    </a:rPr>
                    <a:t>SQL Lite</a:t>
                  </a:r>
                  <a:endParaRPr lang="en-001" sz="2000">
                    <a:solidFill>
                      <a:schemeClr val="tx1"/>
                    </a:solidFill>
                    <a:latin typeface="Ebrima" panose="02000000000000000000" pitchFamily="2" charset="0"/>
                    <a:ea typeface="Ebrima" panose="02000000000000000000" pitchFamily="2" charset="0"/>
                    <a:cs typeface="Ebrima" panose="02000000000000000000" pitchFamily="2" charset="0"/>
                  </a:endParaRPr>
                </a:p>
              </p:txBody>
            </p:sp>
          </p:grpSp>
        </p:grpSp>
        <p:sp>
          <p:nvSpPr>
            <p:cNvPr id="1035" name="Rectangle 1034">
              <a:extLst>
                <a:ext uri="{FF2B5EF4-FFF2-40B4-BE49-F238E27FC236}">
                  <a16:creationId xmlns:a16="http://schemas.microsoft.com/office/drawing/2014/main" id="{7601A181-F99B-D8BE-66A7-C7CE44275E79}"/>
                </a:ext>
              </a:extLst>
            </p:cNvPr>
            <p:cNvSpPr>
              <a:spLocks/>
            </p:cNvSpPr>
            <p:nvPr/>
          </p:nvSpPr>
          <p:spPr>
            <a:xfrm>
              <a:off x="4165599" y="4368518"/>
              <a:ext cx="211185" cy="762985"/>
            </a:xfrm>
            <a:prstGeom prst="rect">
              <a:avLst/>
            </a:prstGeom>
            <a:solidFill>
              <a:srgbClr val="ABABFF"/>
            </a:solidFill>
            <a:ln w="25400">
              <a:solidFill>
                <a:srgbClr val="ABAB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/>
            </a:p>
          </p:txBody>
        </p:sp>
      </p:grpSp>
      <p:grpSp>
        <p:nvGrpSpPr>
          <p:cNvPr id="1027" name="Group 1026">
            <a:extLst>
              <a:ext uri="{FF2B5EF4-FFF2-40B4-BE49-F238E27FC236}">
                <a16:creationId xmlns:a16="http://schemas.microsoft.com/office/drawing/2014/main" id="{9BC1F55F-21E6-E518-8AF8-898DD9DAFAE6}"/>
              </a:ext>
            </a:extLst>
          </p:cNvPr>
          <p:cNvGrpSpPr>
            <a:grpSpLocks/>
          </p:cNvGrpSpPr>
          <p:nvPr/>
        </p:nvGrpSpPr>
        <p:grpSpPr>
          <a:xfrm>
            <a:off x="4267351" y="4441714"/>
            <a:ext cx="1034747" cy="203199"/>
            <a:chOff x="8348415" y="4959928"/>
            <a:chExt cx="1285112" cy="203199"/>
          </a:xfrm>
        </p:grpSpPr>
        <p:cxnSp>
          <p:nvCxnSpPr>
            <p:cNvPr id="1028" name="Straight Arrow Connector 1027">
              <a:extLst>
                <a:ext uri="{FF2B5EF4-FFF2-40B4-BE49-F238E27FC236}">
                  <a16:creationId xmlns:a16="http://schemas.microsoft.com/office/drawing/2014/main" id="{2A6415BF-BA25-1F70-5FE8-1316B62DB730}"/>
                </a:ext>
              </a:extLst>
            </p:cNvPr>
            <p:cNvCxnSpPr>
              <a:cxnSpLocks/>
            </p:cNvCxnSpPr>
            <p:nvPr/>
          </p:nvCxnSpPr>
          <p:spPr>
            <a:xfrm>
              <a:off x="8348415" y="4959928"/>
              <a:ext cx="1285112" cy="0"/>
            </a:xfrm>
            <a:prstGeom prst="straightConnector1">
              <a:avLst/>
            </a:prstGeom>
            <a:ln w="38100" cmpd="sng">
              <a:solidFill>
                <a:schemeClr val="tx2">
                  <a:lumMod val="50000"/>
                </a:schemeClr>
              </a:solidFill>
              <a:miter lim="800000"/>
              <a:headEnd w="lg" len="lg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9" name="Straight Arrow Connector 1028">
              <a:extLst>
                <a:ext uri="{FF2B5EF4-FFF2-40B4-BE49-F238E27FC236}">
                  <a16:creationId xmlns:a16="http://schemas.microsoft.com/office/drawing/2014/main" id="{19BEC923-638A-13C1-58D9-6BF8C24F069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348415" y="5163127"/>
              <a:ext cx="1285112" cy="0"/>
            </a:xfrm>
            <a:prstGeom prst="straightConnector1">
              <a:avLst/>
            </a:prstGeom>
            <a:ln w="38100" cmpd="sng">
              <a:solidFill>
                <a:schemeClr val="tx2">
                  <a:lumMod val="50000"/>
                </a:schemeClr>
              </a:solidFill>
              <a:miter lim="800000"/>
              <a:headEnd w="lg" len="lg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38" name="Group 1037">
            <a:extLst>
              <a:ext uri="{FF2B5EF4-FFF2-40B4-BE49-F238E27FC236}">
                <a16:creationId xmlns:a16="http://schemas.microsoft.com/office/drawing/2014/main" id="{1D6D9977-8518-2D7A-EC25-087F1CBDB73F}"/>
              </a:ext>
            </a:extLst>
          </p:cNvPr>
          <p:cNvGrpSpPr>
            <a:grpSpLocks/>
          </p:cNvGrpSpPr>
          <p:nvPr/>
        </p:nvGrpSpPr>
        <p:grpSpPr>
          <a:xfrm>
            <a:off x="8194239" y="4441714"/>
            <a:ext cx="784872" cy="203199"/>
            <a:chOff x="8348415" y="4959928"/>
            <a:chExt cx="1285112" cy="203199"/>
          </a:xfrm>
        </p:grpSpPr>
        <p:cxnSp>
          <p:nvCxnSpPr>
            <p:cNvPr id="1039" name="Straight Arrow Connector 1038">
              <a:extLst>
                <a:ext uri="{FF2B5EF4-FFF2-40B4-BE49-F238E27FC236}">
                  <a16:creationId xmlns:a16="http://schemas.microsoft.com/office/drawing/2014/main" id="{9262B35F-CC41-3C9E-1912-9B112A954859}"/>
                </a:ext>
              </a:extLst>
            </p:cNvPr>
            <p:cNvCxnSpPr>
              <a:cxnSpLocks/>
            </p:cNvCxnSpPr>
            <p:nvPr/>
          </p:nvCxnSpPr>
          <p:spPr>
            <a:xfrm>
              <a:off x="8348415" y="4959928"/>
              <a:ext cx="1285112" cy="0"/>
            </a:xfrm>
            <a:prstGeom prst="straightConnector1">
              <a:avLst/>
            </a:prstGeom>
            <a:ln w="38100" cmpd="sng">
              <a:solidFill>
                <a:schemeClr val="tx2">
                  <a:lumMod val="50000"/>
                </a:schemeClr>
              </a:solidFill>
              <a:miter lim="800000"/>
              <a:headEnd w="lg" len="lg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0" name="Straight Arrow Connector 1039">
              <a:extLst>
                <a:ext uri="{FF2B5EF4-FFF2-40B4-BE49-F238E27FC236}">
                  <a16:creationId xmlns:a16="http://schemas.microsoft.com/office/drawing/2014/main" id="{C5E5E31E-2D2A-2B69-8F21-933DBE4981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348415" y="5163127"/>
              <a:ext cx="1285112" cy="0"/>
            </a:xfrm>
            <a:prstGeom prst="straightConnector1">
              <a:avLst/>
            </a:prstGeom>
            <a:ln w="38100" cmpd="sng">
              <a:solidFill>
                <a:schemeClr val="tx2">
                  <a:lumMod val="50000"/>
                </a:schemeClr>
              </a:solidFill>
              <a:miter lim="800000"/>
              <a:headEnd w="lg" len="lg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53" name="Title 1">
            <a:extLst>
              <a:ext uri="{FF2B5EF4-FFF2-40B4-BE49-F238E27FC236}">
                <a16:creationId xmlns:a16="http://schemas.microsoft.com/office/drawing/2014/main" id="{65B366A6-240E-D6D3-7C58-57B59D82F5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800">
                <a:latin typeface="Artifakt Element Black" panose="020B0A03050000020004" pitchFamily="34" charset="0"/>
                <a:ea typeface="Artifakt Element Black" panose="020B0A03050000020004" pitchFamily="34" charset="0"/>
                <a:cs typeface="Ebrima" panose="02000000000000000000" pitchFamily="2" charset="0"/>
              </a:rPr>
              <a:t>Application Architecture</a:t>
            </a:r>
          </a:p>
        </p:txBody>
      </p:sp>
    </p:spTree>
    <p:extLst>
      <p:ext uri="{BB962C8B-B14F-4D97-AF65-F5344CB8AC3E}">
        <p14:creationId xmlns:p14="http://schemas.microsoft.com/office/powerpoint/2010/main" val="17501253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943ABE-E1DC-C8EA-5A7C-D9809F8A31E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>
                <a:latin typeface="Artifakt Element Black" panose="020B0A03050000020004" pitchFamily="34" charset="0"/>
                <a:ea typeface="Artifakt Element Black" panose="020B0A03050000020004" pitchFamily="34" charset="0"/>
                <a:cs typeface="Ebrima" panose="02000000000000000000" pitchFamily="2" charset="0"/>
              </a:rPr>
              <a:t>Application Server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DCD90E-2A2E-608C-12AC-1E37FBD6037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idx="1"/>
          </p:nvPr>
        </p:nvSpPr>
        <p:spPr/>
        <p:txBody>
          <a:bodyPr/>
          <a:lstStyle/>
          <a:p>
            <a:r>
              <a:rPr lang="en-US" sz="320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Dynamic Page Generation</a:t>
            </a:r>
          </a:p>
          <a:p>
            <a:endParaRPr lang="en-US" sz="3200"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  <a:p>
            <a:r>
              <a:rPr lang="en-US" sz="320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Host API Endpoints</a:t>
            </a:r>
          </a:p>
          <a:p>
            <a:pPr lvl="1"/>
            <a:r>
              <a:rPr lang="en-US" sz="280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Database Interface</a:t>
            </a:r>
          </a:p>
          <a:p>
            <a:pPr lvl="1"/>
            <a:r>
              <a:rPr lang="en-US" sz="280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Response Generation</a:t>
            </a:r>
          </a:p>
          <a:p>
            <a:pPr lvl="1"/>
            <a:endParaRPr lang="en-US" sz="2800"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  <a:p>
            <a:r>
              <a:rPr lang="en-US" sz="320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Handle User Authentication</a:t>
            </a:r>
          </a:p>
        </p:txBody>
      </p:sp>
    </p:spTree>
    <p:extLst>
      <p:ext uri="{BB962C8B-B14F-4D97-AF65-F5344CB8AC3E}">
        <p14:creationId xmlns:p14="http://schemas.microsoft.com/office/powerpoint/2010/main" val="22855802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943ABE-E1DC-C8EA-5A7C-D9809F8A3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tifakt Element Black" panose="020B0A03050000020004" pitchFamily="34" charset="0"/>
                <a:ea typeface="Artifakt Element Black" panose="020B0A03050000020004" pitchFamily="34" charset="0"/>
              </a:rPr>
              <a:t>Machine Learning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0C8A2EF-3358-DAD1-654B-3FBAF84E3631}"/>
              </a:ext>
            </a:extLst>
          </p:cNvPr>
          <p:cNvSpPr txBox="1">
            <a:spLocks/>
          </p:cNvSpPr>
          <p:nvPr/>
        </p:nvSpPr>
        <p:spPr>
          <a:xfrm>
            <a:off x="838200" y="1287152"/>
            <a:ext cx="10515600" cy="5769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>
                <a:solidFill>
                  <a:srgbClr val="C00000"/>
                </a:solidFill>
                <a:latin typeface="Artifakt Element Black" panose="020B0A03050000020004" pitchFamily="34" charset="0"/>
                <a:ea typeface="Artifakt Element Black" panose="020B0A03050000020004" pitchFamily="34" charset="0"/>
                <a:cs typeface="Ebrima" panose="02000000000000000000" pitchFamily="2" charset="0"/>
              </a:rPr>
              <a:t>Core Features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C865983-2339-4ED3-960C-C719609B2E68}"/>
              </a:ext>
            </a:extLst>
          </p:cNvPr>
          <p:cNvCxnSpPr>
            <a:cxnSpLocks/>
          </p:cNvCxnSpPr>
          <p:nvPr/>
        </p:nvCxnSpPr>
        <p:spPr>
          <a:xfrm>
            <a:off x="6096000" y="1864134"/>
            <a:ext cx="0" cy="4612167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5722A21-3F66-ABAF-CA7E-288AA62532FC}"/>
              </a:ext>
            </a:extLst>
          </p:cNvPr>
          <p:cNvSpPr txBox="1">
            <a:spLocks/>
          </p:cNvSpPr>
          <p:nvPr/>
        </p:nvSpPr>
        <p:spPr>
          <a:xfrm>
            <a:off x="7125696" y="3692296"/>
            <a:ext cx="3875728" cy="750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b="1">
                <a:solidFill>
                  <a:srgbClr val="C00000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ANN Input    Classification</a:t>
            </a:r>
            <a:endParaRPr lang="en-US" sz="2400"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34736971-969C-7403-CD26-78D0175E9545}"/>
              </a:ext>
            </a:extLst>
          </p:cNvPr>
          <p:cNvSpPr txBox="1">
            <a:spLocks/>
          </p:cNvSpPr>
          <p:nvPr/>
        </p:nvSpPr>
        <p:spPr>
          <a:xfrm>
            <a:off x="7302348" y="4503684"/>
            <a:ext cx="3699076" cy="21829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Directs </a:t>
            </a:r>
            <a:r>
              <a:rPr lang="en-US" sz="2000" b="1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users</a:t>
            </a:r>
            <a:r>
              <a:rPr lang="en-US" sz="200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 to </a:t>
            </a:r>
            <a:r>
              <a:rPr lang="en-US" sz="2000" b="1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specialists </a:t>
            </a:r>
            <a:r>
              <a:rPr lang="en-US" sz="200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when </a:t>
            </a:r>
            <a:r>
              <a:rPr lang="en-US" sz="2000" b="1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keyword</a:t>
            </a:r>
            <a:r>
              <a:rPr lang="en-US" sz="200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 isn’t found</a:t>
            </a:r>
            <a:endParaRPr lang="en-US" sz="2000" b="1"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  <a:p>
            <a:r>
              <a:rPr lang="en-US" sz="2000" b="1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Input</a:t>
            </a:r>
            <a:r>
              <a:rPr lang="en-US" sz="200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 user prompt</a:t>
            </a:r>
          </a:p>
          <a:p>
            <a:r>
              <a:rPr lang="en-US" sz="2000" b="1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Output</a:t>
            </a:r>
            <a:r>
              <a:rPr lang="en-US" sz="200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 medical taxonomy code </a:t>
            </a:r>
          </a:p>
          <a:p>
            <a:endParaRPr lang="en-US" sz="2000"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  <a:p>
            <a:endParaRPr lang="en-US" sz="2000"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pic>
        <p:nvPicPr>
          <p:cNvPr id="4102" name="Picture 6" descr="Data classification - Free miscellaneous icons">
            <a:extLst>
              <a:ext uri="{FF2B5EF4-FFF2-40B4-BE49-F238E27FC236}">
                <a16:creationId xmlns:a16="http://schemas.microsoft.com/office/drawing/2014/main" id="{01B693F7-20AF-E07C-ED5C-F55E160CEA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5976" y="2190444"/>
            <a:ext cx="1313354" cy="1313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 descr="Image Details IST_38670_01143 - Minsk, Belarus - 03-27-2023. OpenAI and  ChatGPT logo. artifical chatbot system. chat bot button for web, app and  phone icon symbol. editorial vector illustration.. Minsk, Belarus -  03-27-2023.">
            <a:extLst>
              <a:ext uri="{FF2B5EF4-FFF2-40B4-BE49-F238E27FC236}">
                <a16:creationId xmlns:a16="http://schemas.microsoft.com/office/drawing/2014/main" id="{E8036F86-F5A3-0F55-2AFE-CC20176C8C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318"/>
          <a:stretch/>
        </p:blipFill>
        <p:spPr bwMode="auto">
          <a:xfrm>
            <a:off x="2183948" y="1824585"/>
            <a:ext cx="2308340" cy="1885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BDE12544-9612-04CF-9483-34599AAD81F6}"/>
              </a:ext>
            </a:extLst>
          </p:cNvPr>
          <p:cNvSpPr txBox="1">
            <a:spLocks/>
          </p:cNvSpPr>
          <p:nvPr/>
        </p:nvSpPr>
        <p:spPr>
          <a:xfrm>
            <a:off x="1696873" y="3692297"/>
            <a:ext cx="3285076" cy="75042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b="1">
                <a:solidFill>
                  <a:srgbClr val="C00000"/>
                </a:solidFill>
                <a:latin typeface="Ebrima"/>
                <a:ea typeface="Ebrima"/>
                <a:cs typeface="Ebrima"/>
              </a:rPr>
              <a:t>Prompt-Response Pipeline</a:t>
            </a:r>
            <a:endParaRPr lang="en-US" sz="2400" b="1">
              <a:solidFill>
                <a:srgbClr val="C00000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E088338A-CD21-0357-A6AF-2C27250B00F7}"/>
              </a:ext>
            </a:extLst>
          </p:cNvPr>
          <p:cNvSpPr txBox="1">
            <a:spLocks/>
          </p:cNvSpPr>
          <p:nvPr/>
        </p:nvSpPr>
        <p:spPr>
          <a:xfrm>
            <a:off x="1497839" y="4505615"/>
            <a:ext cx="3699076" cy="197068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latin typeface="Ebrima"/>
                <a:ea typeface="Ebrima"/>
                <a:cs typeface="Ebrima"/>
              </a:rPr>
              <a:t>Integration of </a:t>
            </a:r>
            <a:r>
              <a:rPr lang="en-US" sz="2000" b="1">
                <a:latin typeface="Ebrima"/>
                <a:ea typeface="Ebrima"/>
                <a:cs typeface="Ebrima"/>
              </a:rPr>
              <a:t>ChatGPT 4</a:t>
            </a:r>
          </a:p>
          <a:p>
            <a:r>
              <a:rPr lang="en-US" sz="2000" b="1">
                <a:latin typeface="Ebrima"/>
                <a:ea typeface="Ebrima"/>
                <a:cs typeface="Ebrima"/>
              </a:rPr>
              <a:t>Input</a:t>
            </a:r>
            <a:r>
              <a:rPr lang="en-US" sz="2000">
                <a:latin typeface="Ebrima"/>
                <a:ea typeface="Ebrima"/>
                <a:cs typeface="Ebrima"/>
              </a:rPr>
              <a:t> user prompt</a:t>
            </a:r>
          </a:p>
          <a:p>
            <a:r>
              <a:rPr lang="en-US" sz="2000" b="1">
                <a:latin typeface="Ebrima"/>
                <a:ea typeface="Ebrima"/>
                <a:cs typeface="Ebrima"/>
              </a:rPr>
              <a:t>Output</a:t>
            </a:r>
            <a:r>
              <a:rPr lang="en-US" sz="2000">
                <a:latin typeface="Ebrima"/>
                <a:ea typeface="Ebrima"/>
                <a:cs typeface="Ebrima"/>
              </a:rPr>
              <a:t> medical response</a:t>
            </a:r>
          </a:p>
          <a:p>
            <a:r>
              <a:rPr lang="en-US" sz="2000">
                <a:latin typeface="Ebrima"/>
                <a:ea typeface="Ebrima"/>
                <a:cs typeface="Ebrima"/>
              </a:rPr>
              <a:t>Search response for </a:t>
            </a:r>
            <a:r>
              <a:rPr lang="en-US" sz="2000" b="1">
                <a:latin typeface="Ebrima"/>
                <a:ea typeface="Ebrima"/>
                <a:cs typeface="Ebrima"/>
              </a:rPr>
              <a:t>keywords</a:t>
            </a:r>
          </a:p>
          <a:p>
            <a:endParaRPr lang="en-US" sz="2000"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  <a:p>
            <a:endParaRPr lang="en-US" sz="2000"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08669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943ABE-E1DC-C8EA-5A7C-D9809F8A3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tifakt Element Black" panose="020B0A03050000020004" pitchFamily="34" charset="0"/>
                <a:ea typeface="Artifakt Element Black" panose="020B0A03050000020004" pitchFamily="34" charset="0"/>
              </a:rPr>
              <a:t>Machine Learning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0C8A2EF-3358-DAD1-654B-3FBAF84E3631}"/>
              </a:ext>
            </a:extLst>
          </p:cNvPr>
          <p:cNvSpPr txBox="1">
            <a:spLocks/>
          </p:cNvSpPr>
          <p:nvPr/>
        </p:nvSpPr>
        <p:spPr>
          <a:xfrm>
            <a:off x="838200" y="1287152"/>
            <a:ext cx="10515600" cy="5769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>
                <a:solidFill>
                  <a:srgbClr val="C00000"/>
                </a:solidFill>
                <a:latin typeface="Artifakt Element Black" panose="020B0A03050000020004" pitchFamily="34" charset="0"/>
                <a:ea typeface="Artifakt Element Black" panose="020B0A03050000020004" pitchFamily="34" charset="0"/>
                <a:cs typeface="Ebrima" panose="02000000000000000000" pitchFamily="2" charset="0"/>
              </a:rPr>
              <a:t>Core Features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C865983-2339-4ED3-960C-C719609B2E68}"/>
              </a:ext>
            </a:extLst>
          </p:cNvPr>
          <p:cNvCxnSpPr>
            <a:cxnSpLocks/>
          </p:cNvCxnSpPr>
          <p:nvPr/>
        </p:nvCxnSpPr>
        <p:spPr>
          <a:xfrm>
            <a:off x="6096000" y="1864134"/>
            <a:ext cx="0" cy="4612167"/>
          </a:xfrm>
          <a:prstGeom prst="line">
            <a:avLst/>
          </a:prstGeom>
          <a:ln w="57150">
            <a:solidFill>
              <a:srgbClr val="CCCC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5722A21-3F66-ABAF-CA7E-288AA62532FC}"/>
              </a:ext>
            </a:extLst>
          </p:cNvPr>
          <p:cNvSpPr txBox="1">
            <a:spLocks/>
          </p:cNvSpPr>
          <p:nvPr/>
        </p:nvSpPr>
        <p:spPr>
          <a:xfrm>
            <a:off x="7125696" y="3692296"/>
            <a:ext cx="3875728" cy="750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b="1">
                <a:solidFill>
                  <a:srgbClr val="D5D5D5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ANN Input    Classification</a:t>
            </a:r>
            <a:endParaRPr lang="en-US" sz="2400">
              <a:solidFill>
                <a:srgbClr val="D5D5D5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34736971-969C-7403-CD26-78D0175E9545}"/>
              </a:ext>
            </a:extLst>
          </p:cNvPr>
          <p:cNvSpPr txBox="1">
            <a:spLocks/>
          </p:cNvSpPr>
          <p:nvPr/>
        </p:nvSpPr>
        <p:spPr>
          <a:xfrm>
            <a:off x="7302348" y="4503684"/>
            <a:ext cx="3699076" cy="21829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solidFill>
                  <a:srgbClr val="D5D5D5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Directs </a:t>
            </a:r>
            <a:r>
              <a:rPr lang="en-US" sz="2000" b="1">
                <a:solidFill>
                  <a:srgbClr val="D5D5D5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users</a:t>
            </a:r>
            <a:r>
              <a:rPr lang="en-US" sz="2000">
                <a:solidFill>
                  <a:srgbClr val="D5D5D5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 to </a:t>
            </a:r>
            <a:r>
              <a:rPr lang="en-US" sz="2000" b="1">
                <a:solidFill>
                  <a:srgbClr val="D5D5D5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specialists </a:t>
            </a:r>
            <a:r>
              <a:rPr lang="en-US" sz="2000">
                <a:solidFill>
                  <a:srgbClr val="D5D5D5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when </a:t>
            </a:r>
            <a:r>
              <a:rPr lang="en-US" sz="2000" b="1">
                <a:solidFill>
                  <a:srgbClr val="D5D5D5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keyword</a:t>
            </a:r>
            <a:r>
              <a:rPr lang="en-US" sz="2000">
                <a:solidFill>
                  <a:srgbClr val="D5D5D5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 isn’t found</a:t>
            </a:r>
            <a:endParaRPr lang="en-US" sz="2000" b="1">
              <a:solidFill>
                <a:srgbClr val="D5D5D5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  <a:p>
            <a:r>
              <a:rPr lang="en-US" sz="2000" b="1">
                <a:solidFill>
                  <a:srgbClr val="D5D5D5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Input</a:t>
            </a:r>
            <a:r>
              <a:rPr lang="en-US" sz="2000">
                <a:solidFill>
                  <a:srgbClr val="D5D5D5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 user prompt</a:t>
            </a:r>
          </a:p>
          <a:p>
            <a:r>
              <a:rPr lang="en-US" sz="2000" b="1">
                <a:solidFill>
                  <a:srgbClr val="D5D5D5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Output</a:t>
            </a:r>
            <a:r>
              <a:rPr lang="en-US" sz="2000">
                <a:solidFill>
                  <a:srgbClr val="D5D5D5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 medical taxonomy code </a:t>
            </a:r>
          </a:p>
          <a:p>
            <a:endParaRPr lang="en-US" sz="2000">
              <a:solidFill>
                <a:srgbClr val="D5D5D5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  <a:p>
            <a:endParaRPr lang="en-US" sz="2000">
              <a:solidFill>
                <a:srgbClr val="D5D5D5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pic>
        <p:nvPicPr>
          <p:cNvPr id="4102" name="Picture 6" descr="Data classification - Free miscellaneous icons">
            <a:extLst>
              <a:ext uri="{FF2B5EF4-FFF2-40B4-BE49-F238E27FC236}">
                <a16:creationId xmlns:a16="http://schemas.microsoft.com/office/drawing/2014/main" id="{01B693F7-20AF-E07C-ED5C-F55E160CEA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5976" y="2190444"/>
            <a:ext cx="1313354" cy="1313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 descr="Image Details IST_38670_01143 - Minsk, Belarus - 03-27-2023. OpenAI and  ChatGPT logo. artifical chatbot system. chat bot button for web, app and  phone icon symbol. editorial vector illustration.. Minsk, Belarus -  03-27-2023.">
            <a:extLst>
              <a:ext uri="{FF2B5EF4-FFF2-40B4-BE49-F238E27FC236}">
                <a16:creationId xmlns:a16="http://schemas.microsoft.com/office/drawing/2014/main" id="{E8036F86-F5A3-0F55-2AFE-CC20176C8C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318"/>
          <a:stretch/>
        </p:blipFill>
        <p:spPr bwMode="auto">
          <a:xfrm>
            <a:off x="2183948" y="1824585"/>
            <a:ext cx="2308340" cy="1885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BDE12544-9612-04CF-9483-34599AAD81F6}"/>
              </a:ext>
            </a:extLst>
          </p:cNvPr>
          <p:cNvSpPr txBox="1">
            <a:spLocks/>
          </p:cNvSpPr>
          <p:nvPr/>
        </p:nvSpPr>
        <p:spPr>
          <a:xfrm>
            <a:off x="1696873" y="3692297"/>
            <a:ext cx="3285076" cy="75042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b="1">
                <a:solidFill>
                  <a:srgbClr val="C00000"/>
                </a:solidFill>
                <a:latin typeface="Ebrima"/>
                <a:ea typeface="Ebrima"/>
                <a:cs typeface="Ebrima"/>
              </a:rPr>
              <a:t>Prompt-Response Pipeline</a:t>
            </a:r>
            <a:endParaRPr lang="en-US" sz="2400" b="1">
              <a:solidFill>
                <a:srgbClr val="C00000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E088338A-CD21-0357-A6AF-2C27250B00F7}"/>
              </a:ext>
            </a:extLst>
          </p:cNvPr>
          <p:cNvSpPr txBox="1">
            <a:spLocks/>
          </p:cNvSpPr>
          <p:nvPr/>
        </p:nvSpPr>
        <p:spPr>
          <a:xfrm>
            <a:off x="1497839" y="4505615"/>
            <a:ext cx="3699076" cy="197068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latin typeface="Ebrima"/>
                <a:ea typeface="Ebrima"/>
                <a:cs typeface="Ebrima"/>
              </a:rPr>
              <a:t>Integration of </a:t>
            </a:r>
            <a:r>
              <a:rPr lang="en-US" sz="2000" b="1">
                <a:latin typeface="Ebrima"/>
                <a:ea typeface="Ebrima"/>
                <a:cs typeface="Ebrima"/>
              </a:rPr>
              <a:t>ChatGPT 4</a:t>
            </a:r>
          </a:p>
          <a:p>
            <a:r>
              <a:rPr lang="en-US" sz="2000" b="1">
                <a:latin typeface="Ebrima"/>
                <a:ea typeface="Ebrima"/>
                <a:cs typeface="Ebrima"/>
              </a:rPr>
              <a:t>Input</a:t>
            </a:r>
            <a:r>
              <a:rPr lang="en-US" sz="2000">
                <a:latin typeface="Ebrima"/>
                <a:ea typeface="Ebrima"/>
                <a:cs typeface="Ebrima"/>
              </a:rPr>
              <a:t> user prompt</a:t>
            </a:r>
          </a:p>
          <a:p>
            <a:r>
              <a:rPr lang="en-US" sz="2000" b="1">
                <a:latin typeface="Ebrima"/>
                <a:ea typeface="Ebrima"/>
                <a:cs typeface="Ebrima"/>
              </a:rPr>
              <a:t>Output</a:t>
            </a:r>
            <a:r>
              <a:rPr lang="en-US" sz="2000">
                <a:latin typeface="Ebrima"/>
                <a:ea typeface="Ebrima"/>
                <a:cs typeface="Ebrima"/>
              </a:rPr>
              <a:t> medical response</a:t>
            </a:r>
          </a:p>
          <a:p>
            <a:r>
              <a:rPr lang="en-US" sz="2000">
                <a:latin typeface="Ebrima"/>
                <a:ea typeface="Ebrima"/>
                <a:cs typeface="Ebrima"/>
              </a:rPr>
              <a:t>Search response for </a:t>
            </a:r>
            <a:r>
              <a:rPr lang="en-US" sz="2000" b="1">
                <a:latin typeface="Ebrima"/>
                <a:ea typeface="Ebrima"/>
                <a:cs typeface="Ebrima"/>
              </a:rPr>
              <a:t>keywords</a:t>
            </a:r>
          </a:p>
          <a:p>
            <a:endParaRPr lang="en-US" sz="2000"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  <a:p>
            <a:endParaRPr lang="en-US" sz="2000"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353219B-5BAB-B2FF-B3D7-C33C9DE1C2A0}"/>
              </a:ext>
            </a:extLst>
          </p:cNvPr>
          <p:cNvSpPr/>
          <p:nvPr/>
        </p:nvSpPr>
        <p:spPr>
          <a:xfrm>
            <a:off x="1297857" y="1864134"/>
            <a:ext cx="3927709" cy="4612167"/>
          </a:xfrm>
          <a:prstGeom prst="rect">
            <a:avLst/>
          </a:prstGeom>
          <a:noFill/>
          <a:ln w="57150">
            <a:solidFill>
              <a:srgbClr val="B226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6712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Red Orange">
      <a:dk1>
        <a:sysClr val="windowText" lastClr="000000"/>
      </a:dk1>
      <a:lt1>
        <a:sysClr val="window" lastClr="FFFFFF"/>
      </a:lt1>
      <a:dk2>
        <a:srgbClr val="505046"/>
      </a:dk2>
      <a:lt2>
        <a:srgbClr val="EEECE1"/>
      </a:lt2>
      <a:accent1>
        <a:srgbClr val="E84C22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CC9900"/>
      </a:hlink>
      <a:folHlink>
        <a:srgbClr val="666699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690</Words>
  <Application>Microsoft Office PowerPoint</Application>
  <PresentationFormat>Widescreen</PresentationFormat>
  <Paragraphs>213</Paragraphs>
  <Slides>20</Slides>
  <Notes>4</Notes>
  <HiddenSlides>1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Artifakt Element Black</vt:lpstr>
      <vt:lpstr>Arial</vt:lpstr>
      <vt:lpstr>Calibri</vt:lpstr>
      <vt:lpstr>Calibri Light</vt:lpstr>
      <vt:lpstr>Ebrima</vt:lpstr>
      <vt:lpstr>Wingdings</vt:lpstr>
      <vt:lpstr>Office Theme</vt:lpstr>
      <vt:lpstr>Baymax</vt:lpstr>
      <vt:lpstr>Overview</vt:lpstr>
      <vt:lpstr>Overview</vt:lpstr>
      <vt:lpstr>Front-End</vt:lpstr>
      <vt:lpstr>Front-End</vt:lpstr>
      <vt:lpstr>Application Architecture</vt:lpstr>
      <vt:lpstr>Application Server</vt:lpstr>
      <vt:lpstr>Machine Learning</vt:lpstr>
      <vt:lpstr>Machine Learning</vt:lpstr>
      <vt:lpstr>Machine Learning</vt:lpstr>
      <vt:lpstr>Examples</vt:lpstr>
      <vt:lpstr>Machine Learning</vt:lpstr>
      <vt:lpstr>Machine Learning</vt:lpstr>
      <vt:lpstr>Machine Learning</vt:lpstr>
      <vt:lpstr>Machine Learning</vt:lpstr>
      <vt:lpstr>Challenges</vt:lpstr>
      <vt:lpstr>Baymax</vt:lpstr>
      <vt:lpstr>Overview</vt:lpstr>
      <vt:lpstr>Machine Learning</vt:lpstr>
      <vt:lpstr>Front-End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Dao, Steven Vominhtrung</dc:creator>
  <cp:lastModifiedBy>Dao, Steven Vominhtrung</cp:lastModifiedBy>
  <cp:revision>2</cp:revision>
  <dcterms:created xsi:type="dcterms:W3CDTF">2023-11-23T21:39:01Z</dcterms:created>
  <dcterms:modified xsi:type="dcterms:W3CDTF">2023-11-29T05:12:38Z</dcterms:modified>
</cp:coreProperties>
</file>